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6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71BB55-AD6C-4D8A-A1ED-9C05608805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56A02D-E1BE-4D34-BF57-39CD71E3A26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6C8CAD-E929-4FE2-B142-8A981C687E00}" type="slidenum">
              <a:rPr lang="en-US"/>
              <a:pPr/>
              <a:t>10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D71F7-465D-4B34-85E8-80BFDE60A0A1}" type="slidenum">
              <a:rPr lang="en-US"/>
              <a:pPr/>
              <a:t>11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67A7FD-2CE1-4B7B-8405-ADB510FA69CB}" type="slidenum">
              <a:rPr lang="en-US"/>
              <a:pPr/>
              <a:t>12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C416E-7169-43C9-B8FA-CF743555333D}" type="slidenum">
              <a:rPr lang="en-US"/>
              <a:pPr/>
              <a:t>13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D3E8B-6AA4-45F6-9A7D-92FABBF3C04F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DF59F-7028-48EC-B99F-605396FA0EE3}" type="slidenum">
              <a:rPr lang="en-US"/>
              <a:pPr/>
              <a:t>15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923BC-6E0B-4F59-9671-5ED9CAE36F8D}" type="slidenum">
              <a:rPr lang="en-US"/>
              <a:pPr/>
              <a:t>16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B18E06-751A-4823-A93A-4C1001D5B53B}" type="slidenum">
              <a:rPr lang="en-US"/>
              <a:pPr/>
              <a:t>17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57D6D-244E-4A59-A1C1-1E2D1FCA7553}" type="slidenum">
              <a:rPr lang="en-US"/>
              <a:pPr/>
              <a:t>18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67D573-D501-40C7-B2C0-753B0FF138AB}" type="slidenum">
              <a:rPr lang="en-US"/>
              <a:pPr/>
              <a:t>19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CF9-26AD-4951-BF0E-AE31990F3D87}" type="slidenum">
              <a:rPr lang="en-US"/>
              <a:pPr/>
              <a:t>2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135DBC-E078-4756-BB30-727620051410}" type="slidenum">
              <a:rPr lang="en-US"/>
              <a:pPr/>
              <a:t>20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9FFE4E-AA58-4834-A99C-17AFD9A1F02F}" type="slidenum">
              <a:rPr lang="en-US"/>
              <a:pPr/>
              <a:t>21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DA8111-4519-45C7-8EC1-CA2EA282EABB}" type="slidenum">
              <a:rPr lang="en-US"/>
              <a:pPr/>
              <a:t>22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748F8-5921-4F61-82D3-5D12EA64DC24}" type="slidenum">
              <a:rPr lang="en-US"/>
              <a:pPr/>
              <a:t>23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57FB91-4B7C-4847-8CD5-905977436816}" type="slidenum">
              <a:rPr lang="en-US"/>
              <a:pPr/>
              <a:t>24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90AC2-46C0-41C5-B856-4820B386D270}" type="slidenum">
              <a:rPr lang="en-US"/>
              <a:pPr/>
              <a:t>25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26FB9A-35C6-4E8B-B9C8-D5AB9D7B87FC}" type="slidenum">
              <a:rPr lang="en-US"/>
              <a:pPr/>
              <a:t>26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8FB5F4-EDA1-42B6-85FA-C0DA60E266F1}" type="slidenum">
              <a:rPr lang="en-US"/>
              <a:pPr/>
              <a:t>27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8A2FA8-6F73-4D2A-AA17-95C8B76DFAB9}" type="slidenum">
              <a:rPr lang="en-US"/>
              <a:pPr/>
              <a:t>28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89101-E44A-4349-98C9-90119A4ECF23}" type="slidenum">
              <a:rPr lang="en-US"/>
              <a:pPr/>
              <a:t>29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F8C826-9A4B-442E-A417-27A7C6091209}" type="slidenum">
              <a:rPr lang="en-US"/>
              <a:pPr/>
              <a:t>3</a:t>
            </a:fld>
            <a:endParaRPr lang="en-US"/>
          </a:p>
        </p:txBody>
      </p:sp>
      <p:sp>
        <p:nvSpPr>
          <p:cNvPr id="90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CB5B65-E5DE-4209-9C75-E6959DFE4089}" type="slidenum">
              <a:rPr lang="en-US"/>
              <a:pPr/>
              <a:t>30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2C2FF6-8C4F-4996-8F0A-DF6A3EA5E9DA}" type="slidenum">
              <a:rPr lang="en-US"/>
              <a:pPr/>
              <a:t>31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6499D-3FEA-4A9B-95E7-272EAC069C40}" type="slidenum">
              <a:rPr lang="en-US"/>
              <a:pPr/>
              <a:t>32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1EFC5F-0383-464F-9F6B-18C05E1A9423}" type="slidenum">
              <a:rPr lang="en-US"/>
              <a:pPr/>
              <a:t>33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0F219-74F5-4540-8E98-71B1DD961440}" type="slidenum">
              <a:rPr lang="en-US"/>
              <a:pPr/>
              <a:t>34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7F445-60A6-435B-8430-94D45DD08CA1}" type="slidenum">
              <a:rPr lang="en-US"/>
              <a:pPr/>
              <a:t>35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7274F-91B2-4BE3-8B20-71BD9DBD2042}" type="slidenum">
              <a:rPr lang="en-US"/>
              <a:pPr/>
              <a:t>36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56C8C-E93B-4CC4-B9B4-E99C27C030F3}" type="slidenum">
              <a:rPr lang="en-US"/>
              <a:pPr/>
              <a:t>37</a:t>
            </a:fld>
            <a:endParaRPr lang="en-US"/>
          </a:p>
        </p:txBody>
      </p:sp>
      <p:sp>
        <p:nvSpPr>
          <p:cNvPr id="97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92558-D507-4033-9D86-AB63B5A85985}" type="slidenum">
              <a:rPr lang="en-US"/>
              <a:pPr/>
              <a:t>38</a:t>
            </a:fld>
            <a:endParaRPr lang="en-US"/>
          </a:p>
        </p:txBody>
      </p:sp>
      <p:sp>
        <p:nvSpPr>
          <p:cNvPr id="97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E2C75-F87D-4B1C-9AFF-98BDB9BEC222}" type="slidenum">
              <a:rPr lang="en-US"/>
              <a:pPr/>
              <a:t>39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DE019-B3BF-4740-B9B9-F4748C0A390E}" type="slidenum">
              <a:rPr lang="en-US"/>
              <a:pPr/>
              <a:t>4</a:t>
            </a:fld>
            <a:endParaRPr lang="en-US"/>
          </a:p>
        </p:txBody>
      </p:sp>
      <p:sp>
        <p:nvSpPr>
          <p:cNvPr id="90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A583E-08ED-4CEB-A633-83D652FBA628}" type="slidenum">
              <a:rPr lang="en-US"/>
              <a:pPr/>
              <a:t>40</a:t>
            </a:fld>
            <a:endParaRPr lang="en-US"/>
          </a:p>
        </p:txBody>
      </p:sp>
      <p:sp>
        <p:nvSpPr>
          <p:cNvPr id="98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8322BE-9BEB-4CD6-973B-F3B3C2FB94F7}" type="slidenum">
              <a:rPr lang="en-US"/>
              <a:pPr/>
              <a:t>41</a:t>
            </a:fld>
            <a:endParaRPr lang="en-US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452C4-DAAC-4FCA-A853-8E0FDD2C33E6}" type="slidenum">
              <a:rPr lang="en-US"/>
              <a:pPr/>
              <a:t>42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CF0E-91A5-4395-A7C7-C2F0A78DE10C}" type="slidenum">
              <a:rPr lang="en-US"/>
              <a:pPr/>
              <a:t>43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248976-6CBF-4841-B392-7EAFA66010C2}" type="slidenum">
              <a:rPr lang="en-US"/>
              <a:pPr/>
              <a:t>44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022F9-C48C-4AF3-8488-811351324F19}" type="slidenum">
              <a:rPr lang="en-US"/>
              <a:pPr/>
              <a:t>45</a:t>
            </a:fld>
            <a:endParaRPr lang="en-US"/>
          </a:p>
        </p:txBody>
      </p:sp>
      <p:sp>
        <p:nvSpPr>
          <p:cNvPr id="99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354A8-238E-47AA-99FA-85E338EFA04D}" type="slidenum">
              <a:rPr lang="en-US"/>
              <a:pPr/>
              <a:t>46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84164-E8AF-4F82-8BCD-B469FFD643E5}" type="slidenum">
              <a:rPr lang="en-US"/>
              <a:pPr/>
              <a:t>47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AF5258-E975-4A69-8183-9A1E7DE54C35}" type="slidenum">
              <a:rPr lang="en-US"/>
              <a:pPr/>
              <a:t>48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69DE3-1342-4BB4-8B4C-6AA3B09EC9C4}" type="slidenum">
              <a:rPr lang="en-US"/>
              <a:pPr/>
              <a:t>49</a:t>
            </a:fld>
            <a:endParaRPr lang="en-US"/>
          </a:p>
        </p:txBody>
      </p:sp>
      <p:sp>
        <p:nvSpPr>
          <p:cNvPr id="100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3961-C01B-4FBD-A387-A0AA87DDA2F6}" type="slidenum">
              <a:rPr lang="en-US"/>
              <a:pPr/>
              <a:t>5</a:t>
            </a:fld>
            <a:endParaRPr lang="en-US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8CE2A-DB67-49E8-A574-42674DC6EF8B}" type="slidenum">
              <a:rPr lang="en-US"/>
              <a:pPr/>
              <a:t>50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068721-730F-4923-B23B-A6A6D363BCB8}" type="slidenum">
              <a:rPr lang="en-US"/>
              <a:pPr/>
              <a:t>51</a:t>
            </a:fld>
            <a:endParaRPr lang="en-US"/>
          </a:p>
        </p:txBody>
      </p:sp>
      <p:sp>
        <p:nvSpPr>
          <p:cNvPr id="100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21D2C-ED71-4814-A729-930A0DF54622}" type="slidenum">
              <a:rPr lang="en-US"/>
              <a:pPr/>
              <a:t>52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863674-7D68-4A9A-93F0-4A9796578940}" type="slidenum">
              <a:rPr lang="en-US"/>
              <a:pPr/>
              <a:t>53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8AAA18-F99E-4F76-A48B-5C2C2C57A091}" type="slidenum">
              <a:rPr lang="en-US"/>
              <a:pPr/>
              <a:t>54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588181-4E1F-4B91-AD88-3FB276CFF68B}" type="slidenum">
              <a:rPr lang="en-US"/>
              <a:pPr/>
              <a:t>6</a:t>
            </a:fld>
            <a:endParaRPr lang="en-US"/>
          </a:p>
        </p:txBody>
      </p:sp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AEAB4-EC97-41EF-8D03-935AABC91EF6}" type="slidenum">
              <a:rPr lang="en-US"/>
              <a:pPr/>
              <a:t>7</a:t>
            </a:fld>
            <a:endParaRPr lang="en-US"/>
          </a:p>
        </p:txBody>
      </p:sp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D6909-629E-49F5-8C44-53F03ECB96E9}" type="slidenum">
              <a:rPr lang="en-US"/>
              <a:pPr/>
              <a:t>8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E04CC7-183E-4C47-AD1F-DBF4C14F4D2C}" type="slidenum">
              <a:rPr lang="en-US"/>
              <a:pPr/>
              <a:t>9</a:t>
            </a:fld>
            <a:endParaRPr lang="en-US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A4820-E945-4259-9BAE-B8E251847B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3C3E3-3B7B-453E-8841-52F78207CE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25BC-7ECC-4916-A46A-3F00E9E92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100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973513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67563" y="6505575"/>
            <a:ext cx="1546225" cy="352425"/>
          </a:xfrm>
        </p:spPr>
        <p:txBody>
          <a:bodyPr/>
          <a:lstStyle>
            <a:lvl1pPr>
              <a:defRPr/>
            </a:lvl1pPr>
          </a:lstStyle>
          <a:p>
            <a:fld id="{7A166C18-65AF-4AC6-90A1-B4B2AAD88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42CE2-33EC-4B1A-B92B-C29ADEB658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F79B2-82F3-4FD4-88AF-6EFCC931B5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10C84-4CE6-466A-A194-4561BD946A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E748F-4B00-4CD0-A0F6-2C113F24C1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FF326-93FC-43E1-95A9-B3856CB0EB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A8C09-32F0-40C3-9D1D-3E3DC5AF4E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B6D35-4609-452F-9404-95B995CD89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571E2-AAA1-4494-AF48-21B4EEEB5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10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9735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7563" y="6505575"/>
            <a:ext cx="15462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E37745-4D10-4585-A79F-223C2FA5DE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5.doc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6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7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8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9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7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1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1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2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3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4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en-US" sz="2600"/>
              <a:t>ПРЕДСТАВЉАЊЕ ПОДАТАКА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023247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en-US" sz="1400" dirty="0" smtClean="0"/>
              <a:t>10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Представљање података и вероватноћа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Стопе и пропорције. Значајне цифре. Представљање табела. 		</a:t>
            </a:r>
            <a:r>
              <a:rPr lang="sr-Latn-RS" sz="1400" b="1" dirty="0" smtClean="0"/>
              <a:t>	</a:t>
            </a:r>
            <a:r>
              <a:rPr lang="ru-RU" sz="1400" b="1" dirty="0" smtClean="0"/>
              <a:t>Графикони</a:t>
            </a:r>
            <a:r>
              <a:rPr lang="ru-RU" sz="1400" b="1" dirty="0"/>
              <a:t>. Особине вероватноће. Расподела вероватноће и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случајне променљиве. Биномна расподела. Средина и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варијанса.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6" name="Picture 14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F878-9641-4AC6-957A-B0F6B543D879}" type="slidenum">
              <a:rPr lang="en-US"/>
              <a:pPr/>
              <a:t>10</a:t>
            </a:fld>
            <a:endParaRPr lang="en-US"/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/>
              <a:t>Табела </a:t>
            </a:r>
            <a:r>
              <a:rPr lang="sr-Cyrl-CS" sz="3200"/>
              <a:t>2</a:t>
            </a:r>
            <a:r>
              <a:rPr lang="sr-Latn-CS" sz="3200"/>
              <a:t>.3  </a:t>
            </a:r>
            <a:r>
              <a:rPr lang="sv-SE" sz="3200"/>
              <a:t>Умрли према полу, Енглеска и Велс, 1989, за главне узроке</a:t>
            </a:r>
            <a:r>
              <a:rPr lang="sr-Latn-CS" sz="3200"/>
              <a:t> </a:t>
            </a:r>
          </a:p>
        </p:txBody>
      </p:sp>
      <p:graphicFrame>
        <p:nvGraphicFramePr>
          <p:cNvPr id="919555" name="Object 3"/>
          <p:cNvGraphicFramePr>
            <a:graphicFrameLocks noChangeAspect="1"/>
          </p:cNvGraphicFramePr>
          <p:nvPr>
            <p:ph idx="1"/>
          </p:nvPr>
        </p:nvGraphicFramePr>
        <p:xfrm>
          <a:off x="1773238" y="1400175"/>
          <a:ext cx="5675312" cy="5013325"/>
        </p:xfrm>
        <a:graphic>
          <a:graphicData uri="http://schemas.openxmlformats.org/presentationml/2006/ole">
            <p:oleObj spid="_x0000_s919555" name="Document" r:id="rId4" imgW="6067931" imgH="42841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3B17-F67C-4182-B553-331598CCD2B4}" type="slidenum">
              <a:rPr lang="en-US"/>
              <a:pPr/>
              <a:t>11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Представљање табел</a:t>
            </a:r>
            <a:r>
              <a:rPr lang="sr-Cyrl-CS"/>
              <a:t>а</a:t>
            </a:r>
            <a:r>
              <a:rPr lang="sr-Latn-CS"/>
              <a:t> 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400"/>
              <a:t>Табела има за циљ да пренесе информацију, тако да би требало да буде лака за читање и разумевање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400"/>
              <a:t>Табела треба да има јасан наслов, наводећи јасно и недвосмислено оно </a:t>
            </a:r>
            <a:r>
              <a:rPr lang="sr-Cyrl-CS" sz="2400"/>
              <a:t>ш</a:t>
            </a:r>
            <a:r>
              <a:rPr lang="it-IT" sz="2400"/>
              <a:t>то представља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400"/>
              <a:t>Редови и колоне морају бити јасно означен</a:t>
            </a:r>
            <a:r>
              <a:rPr lang="sr-Cyrl-CS" sz="2400"/>
              <a:t>и</a:t>
            </a:r>
            <a:r>
              <a:rPr lang="it-IT" sz="2400"/>
              <a:t>.</a:t>
            </a:r>
          </a:p>
          <a:p>
            <a:pPr>
              <a:lnSpc>
                <a:spcPct val="90000"/>
              </a:lnSpc>
            </a:pPr>
            <a:r>
              <a:rPr lang="it-IT" sz="2400"/>
              <a:t>Kада су пропорције, стопе или проценти употребљени у табели, заједно са учесталостима, оне се морају лако разликовати једна од друге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о</a:t>
            </a:r>
            <a:r>
              <a:rPr lang="it-IT" sz="2000"/>
              <a:t>во може да се уради, додавајући симбол ''%'', или укључујући и место децимале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2000"/>
              <a:t>д</a:t>
            </a:r>
            <a:r>
              <a:rPr lang="it-IT" sz="2000"/>
              <a:t>ода</a:t>
            </a:r>
            <a:r>
              <a:rPr lang="sr-Cyrl-CS" sz="2000"/>
              <a:t>вање </a:t>
            </a:r>
            <a:r>
              <a:rPr lang="it-IT" sz="2000"/>
              <a:t>у </a:t>
            </a:r>
            <a:r>
              <a:rPr lang="sr-Cyrl-CS" sz="2000"/>
              <a:t>т</a:t>
            </a:r>
            <a:r>
              <a:rPr lang="it-IT" sz="2000"/>
              <a:t>абели</a:t>
            </a:r>
            <a:r>
              <a:rPr lang="sr-Cyrl-CS" sz="2000"/>
              <a:t>, реда </a:t>
            </a:r>
            <a:r>
              <a:rPr lang="it-IT" sz="2000"/>
              <a:t>''</a:t>
            </a:r>
            <a:r>
              <a:rPr lang="sr-Cyrl-CS" sz="2000"/>
              <a:t>у</a:t>
            </a:r>
            <a:r>
              <a:rPr lang="it-IT" sz="2000"/>
              <a:t>купно'' и ''100%'' јасно указује да су проценти израчунати од </a:t>
            </a:r>
            <a:r>
              <a:rPr lang="sr-Cyrl-CS" sz="2000"/>
              <a:t>одређеног </a:t>
            </a:r>
            <a:r>
              <a:rPr lang="it-IT" sz="2000"/>
              <a:t>броја из групе лечења, пре него од броја са одређеним исходом или укупног броја пацијената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8CDE-610B-4C56-A546-39FAE77BB9E4}" type="slidenum">
              <a:rPr lang="en-US"/>
              <a:pPr/>
              <a:t>12</a:t>
            </a:fld>
            <a:endParaRPr lang="en-US"/>
          </a:p>
        </p:txBody>
      </p:sp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Kружни графикони (pie charts)</a:t>
            </a:r>
            <a:r>
              <a:rPr lang="sr-Latn-CS"/>
              <a:t> </a:t>
            </a:r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/>
              <a:t>Информације се могу пренети много брже дијаграмом него табелом бројева</a:t>
            </a:r>
            <a:endParaRPr lang="sr-Cyrl-CS" sz="2800"/>
          </a:p>
          <a:p>
            <a:r>
              <a:rPr lang="sr-Cyrl-CS" sz="2800"/>
              <a:t>Е</a:t>
            </a:r>
            <a:r>
              <a:rPr lang="it-IT" sz="2800"/>
              <a:t>квивалент хистограма за квалитативне податке</a:t>
            </a:r>
            <a:r>
              <a:rPr lang="sr-Cyrl-CS" sz="2800"/>
              <a:t> је</a:t>
            </a:r>
            <a:r>
              <a:rPr lang="it-IT" sz="2800"/>
              <a:t> </a:t>
            </a:r>
            <a:r>
              <a:rPr lang="it-IT" sz="2800" b="1"/>
              <a:t>кружни</a:t>
            </a:r>
            <a:r>
              <a:rPr lang="it-IT" sz="2800"/>
              <a:t> </a:t>
            </a:r>
            <a:r>
              <a:rPr lang="it-IT" sz="2800" b="1"/>
              <a:t>графикон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pie chart</a:t>
            </a:r>
            <a:r>
              <a:rPr lang="sr-Cyrl-CS" sz="2800"/>
              <a:t>) </a:t>
            </a:r>
            <a:r>
              <a:rPr lang="it-IT" sz="2800"/>
              <a:t>или </a:t>
            </a:r>
            <a:r>
              <a:rPr lang="it-IT" sz="2800" b="1"/>
              <a:t>кружни</a:t>
            </a:r>
            <a:r>
              <a:rPr lang="it-IT" sz="2800"/>
              <a:t> </a:t>
            </a:r>
            <a:r>
              <a:rPr lang="it-IT" sz="2800" b="1"/>
              <a:t>дијаграм</a:t>
            </a:r>
            <a:r>
              <a:rPr lang="sr-Cyrl-CS" sz="2800"/>
              <a:t> (</a:t>
            </a:r>
            <a:r>
              <a:rPr lang="sr-Latn-CS" sz="2800" b="1"/>
              <a:t>pie diagram</a:t>
            </a:r>
            <a:r>
              <a:rPr lang="sr-Cyrl-CS" sz="2800"/>
              <a:t>)</a:t>
            </a:r>
          </a:p>
          <a:p>
            <a:pPr lvl="1"/>
            <a:r>
              <a:rPr lang="sr-Cyrl-CS" sz="2400"/>
              <a:t>он </a:t>
            </a:r>
            <a:r>
              <a:rPr lang="it-IT" sz="2400"/>
              <a:t>показује релативну учесталост за сваку категорију поделом круга на секторе, чији су углови пропорционални релативној учесталости</a:t>
            </a:r>
            <a:endParaRPr lang="sr-Cyrl-CS" sz="2400"/>
          </a:p>
          <a:p>
            <a:pPr lvl="1"/>
            <a:r>
              <a:rPr lang="sr-Cyrl-CS" sz="2400"/>
              <a:t>о</a:t>
            </a:r>
            <a:r>
              <a:rPr lang="it-IT" sz="2400"/>
              <a:t>нда множимо сваку релативну учесталост са 360, да би д</a:t>
            </a:r>
            <a:r>
              <a:rPr lang="sr-Cyrl-CS" sz="2400"/>
              <a:t>обил</a:t>
            </a:r>
            <a:r>
              <a:rPr lang="it-IT" sz="2400"/>
              <a:t>и одговарајући угао у степенима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F924-0599-4857-9A30-5F711B51AF80}" type="slidenum">
              <a:rPr lang="en-US"/>
              <a:pPr/>
              <a:t>13</a:t>
            </a:fld>
            <a:endParaRPr lang="en-US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Kружни графикони (pie charts)</a:t>
            </a:r>
            <a:endParaRPr lang="sr-Latn-CS"/>
          </a:p>
        </p:txBody>
      </p:sp>
      <p:graphicFrame>
        <p:nvGraphicFramePr>
          <p:cNvPr id="925699" name="Object 3"/>
          <p:cNvGraphicFramePr>
            <a:graphicFrameLocks noChangeAspect="1"/>
          </p:cNvGraphicFramePr>
          <p:nvPr>
            <p:ph idx="1"/>
          </p:nvPr>
        </p:nvGraphicFramePr>
        <p:xfrm>
          <a:off x="1041400" y="1457325"/>
          <a:ext cx="6915150" cy="4987925"/>
        </p:xfrm>
        <a:graphic>
          <a:graphicData uri="http://schemas.openxmlformats.org/presentationml/2006/ole">
            <p:oleObj spid="_x0000_s925699" name="Document" r:id="rId4" imgW="6067931" imgH="4377056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248-17EC-4D1A-A056-791AC6868417}" type="slidenum">
              <a:rPr lang="en-US"/>
              <a:pPr/>
              <a:t>14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Kружни графикон који показује расподелу узрока смрти међу женама, Енглеска и Велс, 1983</a:t>
            </a:r>
            <a:r>
              <a:rPr lang="sr-Latn-CS" sz="2400"/>
              <a:t> </a:t>
            </a:r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27748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4088" y="1673225"/>
            <a:ext cx="7318375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8586-DCE2-44DE-A75F-8BCEF119160F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Стубичасти или тракасти графикони (bar charts)</a:t>
            </a:r>
            <a:endParaRPr lang="sr-Latn-CS" sz="3600"/>
          </a:p>
        </p:txBody>
      </p:sp>
      <p:graphicFrame>
        <p:nvGraphicFramePr>
          <p:cNvPr id="929795" name="Object 3"/>
          <p:cNvGraphicFramePr>
            <a:graphicFrameLocks noChangeAspect="1"/>
          </p:cNvGraphicFramePr>
          <p:nvPr>
            <p:ph idx="1"/>
          </p:nvPr>
        </p:nvGraphicFramePr>
        <p:xfrm>
          <a:off x="527050" y="1547813"/>
          <a:ext cx="8458200" cy="4635500"/>
        </p:xfrm>
        <a:graphic>
          <a:graphicData uri="http://schemas.openxmlformats.org/presentationml/2006/ole">
            <p:oleObj spid="_x0000_s929795" name="Document" r:id="rId4" imgW="6077641" imgH="33305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1088F-53B4-46C5-8C0F-D6C930E2078D}" type="slidenum">
              <a:rPr lang="en-US"/>
              <a:pPr/>
              <a:t>16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200"/>
              <a:t>Т</a:t>
            </a:r>
            <a:r>
              <a:rPr lang="sv-SE" sz="2200"/>
              <a:t>ракасти графикон приказује однос између смртност</a:t>
            </a:r>
            <a:r>
              <a:rPr lang="sr-Cyrl-CS" sz="2200"/>
              <a:t>и </a:t>
            </a:r>
            <a:r>
              <a:rPr lang="sv-SE" sz="2200"/>
              <a:t>због рака једњака и године, Енглеска и Велс, 1960-1969</a:t>
            </a:r>
            <a:r>
              <a:rPr lang="sr-Latn-CS" sz="2200"/>
              <a:t> 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1844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513" y="1319213"/>
            <a:ext cx="6869112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5FFB-61F4-473A-B9E6-21401CEBAC85}" type="slidenum">
              <a:rPr lang="en-US"/>
              <a:pPr/>
              <a:t>17</a:t>
            </a:fld>
            <a:endParaRPr lang="en-US"/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Тракасти графикон показује однос између </a:t>
            </a:r>
            <a:r>
              <a:rPr lang="sr-Cyrl-CS" sz="2400"/>
              <a:t>распрострањености </a:t>
            </a:r>
            <a:r>
              <a:rPr lang="it-IT" sz="2400"/>
              <a:t>само-пријављ</a:t>
            </a:r>
            <a:r>
              <a:rPr lang="sr-Cyrl-CS" sz="2400"/>
              <a:t>ивања </a:t>
            </a:r>
            <a:r>
              <a:rPr lang="it-IT" sz="2400"/>
              <a:t>губљења даха међу ученицима и два могућа узрочна фактора</a:t>
            </a:r>
            <a:r>
              <a:rPr lang="sr-Latn-CS" sz="2400"/>
              <a:t> 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3892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738" y="1357313"/>
            <a:ext cx="67246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4735A-1C3E-4573-A631-6154F6FCAA82}" type="slidenum">
              <a:rPr lang="en-US"/>
              <a:pPr/>
              <a:t>18</a:t>
            </a:fld>
            <a:endParaRPr lang="en-US"/>
          </a:p>
        </p:txBody>
      </p:sp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Тракасти графикони </a:t>
            </a:r>
            <a:r>
              <a:rPr lang="sr-Cyrl-CS" sz="2400"/>
              <a:t>који </a:t>
            </a:r>
            <a:r>
              <a:rPr lang="it-IT" sz="2400"/>
              <a:t>приказују </a:t>
            </a:r>
            <a:r>
              <a:rPr lang="sr-Cyrl-CS" sz="2400"/>
              <a:t>у</a:t>
            </a:r>
            <a:r>
              <a:rPr lang="sv-SE" sz="2400"/>
              <a:t>мрл</a:t>
            </a:r>
            <a:r>
              <a:rPr lang="sr-Cyrl-CS" sz="2400"/>
              <a:t>е</a:t>
            </a:r>
            <a:r>
              <a:rPr lang="sv-SE" sz="2400"/>
              <a:t> према полу и узроку, Енглеска и Велс, </a:t>
            </a:r>
            <a:r>
              <a:rPr lang="sr-Latn-CS" sz="2400"/>
              <a:t>1989 (OPCS 1991, DH2 No. 10) </a:t>
            </a:r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5940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8" y="1903413"/>
            <a:ext cx="8907462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2D6E-DB7E-4A73-895D-60950510E4F2}" type="slidenum">
              <a:rPr lang="en-US"/>
              <a:pPr/>
              <a:t>19</a:t>
            </a:fld>
            <a:endParaRPr lang="en-US"/>
          </a:p>
        </p:txBody>
      </p:sp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</a:t>
            </a:r>
            <a:r>
              <a:rPr lang="en-GB" sz="3600"/>
              <a:t>и</a:t>
            </a:r>
            <a:r>
              <a:rPr lang="sr-Cyrl-CS" sz="3600"/>
              <a:t>ј</a:t>
            </a:r>
            <a:r>
              <a:rPr lang="en-GB" sz="3600"/>
              <a:t>аграми </a:t>
            </a:r>
            <a:r>
              <a:rPr lang="sr-Cyrl-CS" sz="3600"/>
              <a:t>растурања </a:t>
            </a:r>
            <a:r>
              <a:rPr lang="en-GB" sz="3600"/>
              <a:t>(scatter diagrams)</a:t>
            </a:r>
            <a:r>
              <a:rPr lang="sr-Latn-CS" sz="3600"/>
              <a:t> </a:t>
            </a:r>
          </a:p>
        </p:txBody>
      </p:sp>
      <p:graphicFrame>
        <p:nvGraphicFramePr>
          <p:cNvPr id="937987" name="Object 3"/>
          <p:cNvGraphicFramePr>
            <a:graphicFrameLocks noChangeAspect="1"/>
          </p:cNvGraphicFramePr>
          <p:nvPr>
            <p:ph idx="1"/>
          </p:nvPr>
        </p:nvGraphicFramePr>
        <p:xfrm>
          <a:off x="1784350" y="1400175"/>
          <a:ext cx="5391150" cy="5068888"/>
        </p:xfrm>
        <a:graphic>
          <a:graphicData uri="http://schemas.openxmlformats.org/presentationml/2006/ole">
            <p:oleObj spid="_x0000_s937987" name="Document" r:id="rId4" imgW="6077641" imgH="571547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8CD4-52F5-42B3-B3CD-0BC574155C85}" type="slidenum">
              <a:rPr lang="en-US"/>
              <a:pPr/>
              <a:t>2</a:t>
            </a:fld>
            <a:endParaRPr lang="en-US"/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Стопе</a:t>
            </a:r>
            <a:r>
              <a:rPr lang="en-US" sz="3600"/>
              <a:t> и </a:t>
            </a:r>
            <a:r>
              <a:rPr lang="sr-Cyrl-CS" sz="3600"/>
              <a:t>пропорције</a:t>
            </a:r>
            <a:r>
              <a:rPr lang="en-US" sz="3600"/>
              <a:t> (rates and proportions)</a:t>
            </a:r>
            <a:endParaRPr lang="sr-Latn-CS" sz="360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03172" name="Object 4"/>
          <p:cNvGraphicFramePr>
            <a:graphicFrameLocks noChangeAspect="1"/>
          </p:cNvGraphicFramePr>
          <p:nvPr/>
        </p:nvGraphicFramePr>
        <p:xfrm>
          <a:off x="509588" y="2487613"/>
          <a:ext cx="8280400" cy="2508250"/>
        </p:xfrm>
        <a:graphic>
          <a:graphicData uri="http://schemas.openxmlformats.org/presentationml/2006/ole">
            <p:oleObj spid="_x0000_s903172" name="Document" r:id="rId4" imgW="5996086" imgH="1815393" progId="Word.Document.12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40FB-E4C2-4C73-AB4A-AC1CE83E7232}" type="slidenum">
              <a:rPr lang="en-US"/>
              <a:pPr/>
              <a:t>20</a:t>
            </a:fld>
            <a:endParaRPr lang="en-US"/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Д</a:t>
            </a:r>
            <a:r>
              <a:rPr lang="sv-SE" sz="2400"/>
              <a:t>ијаграм </a:t>
            </a:r>
            <a:r>
              <a:rPr lang="sr-Cyrl-CS" sz="2400"/>
              <a:t>растурања </a:t>
            </a:r>
            <a:r>
              <a:rPr lang="sv-SE" sz="2400"/>
              <a:t>који приказује однос између виталног капацитета и висине за групу студент</a:t>
            </a:r>
            <a:r>
              <a:rPr lang="sr-Cyrl-CS" sz="2400"/>
              <a:t>киња </a:t>
            </a:r>
            <a:r>
              <a:rPr lang="sv-SE" sz="2400"/>
              <a:t>медицине</a:t>
            </a:r>
            <a:r>
              <a:rPr lang="sr-Latn-CS" sz="2400"/>
              <a:t> 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40036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422400"/>
            <a:ext cx="6456363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DFAD-11AE-42F2-A534-2EFDF66CC034}" type="slidenum">
              <a:rPr lang="en-US"/>
              <a:pPr/>
              <a:t>21</a:t>
            </a:fld>
            <a:endParaRPr lang="en-US"/>
          </a:p>
        </p:txBody>
      </p:sp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</a:t>
            </a:r>
            <a:r>
              <a:rPr lang="en-GB" sz="3600"/>
              <a:t>и</a:t>
            </a:r>
            <a:r>
              <a:rPr lang="sr-Cyrl-CS" sz="3600"/>
              <a:t>ј</a:t>
            </a:r>
            <a:r>
              <a:rPr lang="en-GB" sz="3600"/>
              <a:t>аграми </a:t>
            </a:r>
            <a:r>
              <a:rPr lang="sr-Cyrl-CS" sz="3600"/>
              <a:t>растурања </a:t>
            </a:r>
            <a:r>
              <a:rPr lang="en-GB" sz="3600"/>
              <a:t>(scatter diagrams)</a:t>
            </a:r>
            <a:endParaRPr lang="sr-Latn-CS" sz="3600"/>
          </a:p>
        </p:txBody>
      </p:sp>
      <p:graphicFrame>
        <p:nvGraphicFramePr>
          <p:cNvPr id="942083" name="Object 3"/>
          <p:cNvGraphicFramePr>
            <a:graphicFrameLocks noChangeAspect="1"/>
          </p:cNvGraphicFramePr>
          <p:nvPr>
            <p:ph idx="1"/>
          </p:nvPr>
        </p:nvGraphicFramePr>
        <p:xfrm>
          <a:off x="747713" y="1406525"/>
          <a:ext cx="7658100" cy="5014913"/>
        </p:xfrm>
        <a:graphic>
          <a:graphicData uri="http://schemas.openxmlformats.org/presentationml/2006/ole">
            <p:oleObj spid="_x0000_s942083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1D5A-588E-43F6-A80E-0AD99C751844}" type="slidenum">
              <a:rPr lang="en-US"/>
              <a:pPr/>
              <a:t>22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Д</a:t>
            </a:r>
            <a:r>
              <a:rPr lang="sv-SE" sz="2600"/>
              <a:t>ијаграми </a:t>
            </a:r>
            <a:r>
              <a:rPr lang="sr-Cyrl-CS" sz="2600"/>
              <a:t>растурања који </a:t>
            </a:r>
            <a:r>
              <a:rPr lang="sv-SE" sz="2600"/>
              <a:t>приказују </a:t>
            </a:r>
            <a:r>
              <a:rPr lang="sr-Cyrl-CS" sz="2600"/>
              <a:t>б</a:t>
            </a:r>
            <a:r>
              <a:rPr lang="sv-SE" sz="2600"/>
              <a:t>еланчевине измерене код алкохоличара и контрол</a:t>
            </a:r>
            <a:r>
              <a:rPr lang="sr-Cyrl-CS" sz="2600"/>
              <a:t>иса</a:t>
            </a:r>
            <a:r>
              <a:rPr lang="sv-SE" sz="2600"/>
              <a:t>них </a:t>
            </a:r>
            <a:endParaRPr lang="sr-Latn-CS" sz="2600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44132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892300"/>
            <a:ext cx="89471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4584-A9EF-4B10-8AD1-82439C11D2E7}" type="slidenum">
              <a:rPr lang="en-US"/>
              <a:pPr/>
              <a:t>23</a:t>
            </a:fld>
            <a:endParaRPr lang="en-US"/>
          </a:p>
        </p:txBody>
      </p: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Л</a:t>
            </a:r>
            <a:r>
              <a:rPr lang="sv-SE" sz="2400"/>
              <a:t>инијски график који приказује промене смртности од рака једњака</a:t>
            </a:r>
            <a:r>
              <a:rPr lang="sr-Cyrl-CS" sz="2400"/>
              <a:t> (</a:t>
            </a:r>
            <a:r>
              <a:rPr lang="sr-Latn-CS" sz="2400" i="1"/>
              <a:t>oesophagus</a:t>
            </a:r>
            <a:r>
              <a:rPr lang="sr-Cyrl-CS" sz="2400"/>
              <a:t>) </a:t>
            </a:r>
            <a:r>
              <a:rPr lang="sv-SE" sz="2400"/>
              <a:t>током времена</a:t>
            </a:r>
            <a:r>
              <a:rPr lang="sr-Latn-CS" sz="2400"/>
              <a:t> </a:t>
            </a:r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46180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975" y="1385888"/>
            <a:ext cx="6600825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EFE3-C71D-487C-9AEA-2ED9135FBB4F}" type="slidenum">
              <a:rPr lang="en-US"/>
              <a:pPr/>
              <a:t>24</a:t>
            </a:fld>
            <a:endParaRPr lang="en-US"/>
          </a:p>
        </p:txBody>
      </p:sp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Л</a:t>
            </a:r>
            <a:r>
              <a:rPr lang="sv-SE" sz="2600"/>
              <a:t>инијски графикон за приказивање реаговања на примену зидовудина </a:t>
            </a:r>
            <a:r>
              <a:rPr lang="sr-Cyrl-CS" sz="2600"/>
              <a:t>(</a:t>
            </a:r>
            <a:r>
              <a:rPr lang="sr-Latn-CS" sz="2600" i="1"/>
              <a:t>zidovudine</a:t>
            </a:r>
            <a:r>
              <a:rPr lang="sr-Cyrl-CS" sz="2600"/>
              <a:t>) </a:t>
            </a:r>
            <a:r>
              <a:rPr lang="sv-SE" sz="2600"/>
              <a:t>у две групе AИДС пацијената</a:t>
            </a:r>
            <a:r>
              <a:rPr lang="sr-Latn-CS" sz="2600"/>
              <a:t> </a:t>
            </a:r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48228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0663" y="1436688"/>
            <a:ext cx="6346825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B50EF-2318-4121-B810-916A4E3FEE36}" type="slidenum">
              <a:rPr lang="en-US"/>
              <a:pPr/>
              <a:t>25</a:t>
            </a:fld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/>
              <a:t>Тракасти графикон са изостављеном нулом на вертикалној скали</a:t>
            </a:r>
            <a:endParaRPr lang="sr-Latn-CS" sz="320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50276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388" y="1423988"/>
            <a:ext cx="7035800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61FF-57DC-40DF-BF25-5A8782607145}" type="slidenum">
              <a:rPr lang="en-US"/>
              <a:pPr/>
              <a:t>26</a:t>
            </a:fld>
            <a:endParaRPr 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Линијски графикон са недостај</a:t>
            </a:r>
            <a:r>
              <a:rPr lang="sr-Cyrl-CS" sz="2400"/>
              <a:t>у</a:t>
            </a:r>
            <a:r>
              <a:rPr lang="sv-SE" sz="2400"/>
              <a:t>ћом нулом, продуженом вертикалном и скраћеном хоризонталном скалом, ''ђиха'' (</a:t>
            </a:r>
            <a:r>
              <a:rPr lang="sr-Latn-CS" sz="2400"/>
              <a:t>''gee whiz''</a:t>
            </a:r>
            <a:r>
              <a:rPr lang="sv-SE" sz="2400"/>
              <a:t>) график</a:t>
            </a:r>
            <a:r>
              <a:rPr lang="sr-Latn-CS" sz="2400"/>
              <a:t> </a:t>
            </a:r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52324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" y="1717675"/>
            <a:ext cx="8582025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5A1A-A0D5-4ABF-AED6-BA8F5FFD10F7}" type="slidenum">
              <a:rPr lang="en-US"/>
              <a:pPr/>
              <a:t>27</a:t>
            </a:fld>
            <a:endParaRPr 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К</a:t>
            </a:r>
            <a:r>
              <a:rPr lang="it-IT" sz="2400"/>
              <a:t>ружни графикон </a:t>
            </a:r>
            <a:r>
              <a:rPr lang="sr-Cyrl-CS" sz="2400"/>
              <a:t>са </a:t>
            </a:r>
            <a:r>
              <a:rPr lang="it-IT" sz="2400"/>
              <a:t>тродимензионалним </a:t>
            </a:r>
            <a:r>
              <a:rPr lang="sr-Cyrl-CS" sz="2400"/>
              <a:t>ефектима </a:t>
            </a:r>
            <a:r>
              <a:rPr lang="it-IT" sz="2400"/>
              <a:t>који показује расподелу узрока смрти међу женама, Енглеска и Велс, 1983</a:t>
            </a:r>
            <a:endParaRPr lang="sr-Latn-CS" sz="240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54372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1698625"/>
            <a:ext cx="8593137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151E-AE84-4CD9-8112-21A0ABC86219}" type="slidenum">
              <a:rPr lang="en-US"/>
              <a:pPr/>
              <a:t>28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Смртност узрокована туберкулозом  у Енглеској и Велсу, 1871-1971 </a:t>
            </a:r>
            <a:r>
              <a:rPr lang="sr-Latn-CS" sz="3000"/>
              <a:t>(DHSS 1976) </a:t>
            </a:r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56420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3" y="2006600"/>
            <a:ext cx="855662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F00CF-346F-43D7-A12A-26094DE8043C}" type="slidenum">
              <a:rPr lang="en-US"/>
              <a:pPr/>
              <a:t>29</a:t>
            </a:fld>
            <a:endParaRPr lang="en-US"/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Логоритамск</a:t>
            </a:r>
            <a:r>
              <a:rPr lang="sr-Cyrl-CS" sz="3600"/>
              <a:t>е</a:t>
            </a:r>
            <a:r>
              <a:rPr lang="en-GB" sz="3600"/>
              <a:t> скал</a:t>
            </a:r>
            <a:r>
              <a:rPr lang="sr-Cyrl-CS" sz="3600"/>
              <a:t>е</a:t>
            </a:r>
            <a:r>
              <a:rPr lang="en-GB" sz="3600"/>
              <a:t> (logarithmic scales)</a:t>
            </a:r>
            <a:endParaRPr lang="sr-Latn-CS" sz="360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b="1"/>
              <a:t>Логаритамска скала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logarithmic scale</a:t>
            </a:r>
            <a:r>
              <a:rPr lang="sr-Cyrl-CS" sz="2800"/>
              <a:t>) </a:t>
            </a:r>
            <a:r>
              <a:rPr lang="sr-Latn-CS" sz="2800"/>
              <a:t>је она на којој </a:t>
            </a:r>
            <a:r>
              <a:rPr lang="sr-Cyrl-CS" sz="2800"/>
              <a:t>ћ</a:t>
            </a:r>
            <a:r>
              <a:rPr lang="sr-Latn-CS" sz="2800"/>
              <a:t>е два пара тачака бити на истој раздаљини ако су им количници једнаки, </a:t>
            </a:r>
            <a:r>
              <a:rPr lang="sr-Cyrl-CS" sz="2800"/>
              <a:t>пре </a:t>
            </a:r>
            <a:r>
              <a:rPr lang="sr-Latn-CS" sz="2800"/>
              <a:t>него њихове разлике. 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Тако је раздаљина између 1 и 10 једнака оној између 10 и 100, </a:t>
            </a:r>
            <a:r>
              <a:rPr lang="sr-Cyrl-CS" sz="2800"/>
              <a:t>а </a:t>
            </a:r>
            <a:r>
              <a:rPr lang="sr-Latn-CS" sz="2800"/>
              <a:t>не оној између 10 и 19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Логаритамска линија показује јасно извијање у кривој око 1950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време када су биле уведене бројне, ефикасне анти-ТБ мере, хемотер</a:t>
            </a:r>
            <a:r>
              <a:rPr lang="sr-Cyrl-CS" sz="2400"/>
              <a:t>а</a:t>
            </a:r>
            <a:r>
              <a:rPr lang="sr-Latn-CS" sz="2400"/>
              <a:t>пија са стрептомицином, БЦ</a:t>
            </a:r>
            <a:r>
              <a:rPr lang="sr-Cyrl-CS" sz="2400"/>
              <a:t>Г </a:t>
            </a:r>
            <a:r>
              <a:rPr lang="sr-Latn-CS" sz="2400"/>
              <a:t>вакцина и снимање масе X-зрацима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1B7BC-608A-47A6-8EDC-F2F250FD0581}" type="slidenum">
              <a:rPr lang="en-US"/>
              <a:pPr/>
              <a:t>3</a:t>
            </a:fld>
            <a:endParaRPr lang="en-US"/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Стопе</a:t>
            </a:r>
            <a:r>
              <a:rPr lang="en-US" sz="3600"/>
              <a:t> и </a:t>
            </a:r>
            <a:r>
              <a:rPr lang="sr-Cyrl-CS" sz="3600"/>
              <a:t>пропорције</a:t>
            </a:r>
            <a:r>
              <a:rPr lang="en-US" sz="3600"/>
              <a:t> (rates and proportions)</a:t>
            </a:r>
            <a:endParaRPr lang="sr-Latn-CS" sz="3600"/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2200" b="1"/>
              <a:t>Стопа</a:t>
            </a:r>
            <a:r>
              <a:rPr lang="pl-PL" sz="2200"/>
              <a:t> (</a:t>
            </a:r>
            <a:r>
              <a:rPr lang="sr-Latn-CS" sz="2200" b="1"/>
              <a:t>rate</a:t>
            </a:r>
            <a:r>
              <a:rPr lang="pl-PL" sz="2200"/>
              <a:t>) изражава учесталост карактеристике од интереса по 1000 (или по 100 000, и сл.) по </a:t>
            </a:r>
            <a:r>
              <a:rPr lang="sr-Cyrl-CS" sz="2200"/>
              <a:t>популацији</a:t>
            </a:r>
            <a:r>
              <a:rPr lang="pl-PL" sz="2200"/>
              <a:t>, по јединици времена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Понекад се стварни именитељ стопе може стално мењати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Број умрлих од рака плућа међу људима у Енглеској и Велсу за 1983 је био 26502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Именитељ за стопу смртности, број мушкараца у Енглеској и Велсу, променио се током 1983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Стопа смртности се израчунава коришћењем броја представника, процењеног становништва крајем јуна 1983, средином године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То је било 24 175 900, дајући стопу смртности од 26 502/24 175 900, што је једнако 0.001 096, или 109</a:t>
            </a:r>
            <a:r>
              <a:rPr lang="sr-Cyrl-CS" sz="2200"/>
              <a:t>.</a:t>
            </a:r>
            <a:r>
              <a:rPr lang="pl-PL" sz="2200"/>
              <a:t>6 умрлих на 100 000 изложених ризику годишње</a:t>
            </a:r>
            <a:endParaRPr lang="sr-Latn-CS" sz="22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CD5F-8F39-4E1A-B4CA-85BFD9B3CFA6}" type="slidenum">
              <a:rPr lang="en-US"/>
              <a:pPr/>
              <a:t>30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Логоритамск</a:t>
            </a:r>
            <a:r>
              <a:rPr lang="sr-Cyrl-CS" sz="3600"/>
              <a:t>е</a:t>
            </a:r>
            <a:r>
              <a:rPr lang="en-GB" sz="3600"/>
              <a:t> скал</a:t>
            </a:r>
            <a:r>
              <a:rPr lang="sr-Cyrl-CS" sz="3600"/>
              <a:t>е</a:t>
            </a:r>
            <a:r>
              <a:rPr lang="en-GB" sz="3600"/>
              <a:t> (logarithmic scales)</a:t>
            </a:r>
            <a:endParaRPr lang="sr-Latn-CS" sz="360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1800"/>
              <a:t>Aко је однос такав да стопа смртности опада</a:t>
            </a:r>
            <a:r>
              <a:rPr lang="sr-Cyrl-CS" sz="1800"/>
              <a:t> са константном пропорцијом</a:t>
            </a:r>
            <a:r>
              <a:rPr lang="sr-Latn-CS" sz="1800"/>
              <a:t>, као </a:t>
            </a:r>
            <a:r>
              <a:rPr lang="sr-Cyrl-CS" sz="1800"/>
              <a:t>ш</a:t>
            </a:r>
            <a:r>
              <a:rPr lang="sr-Latn-CS" sz="1800"/>
              <a:t>то је 10% </a:t>
            </a:r>
            <a:r>
              <a:rPr lang="sr-Cyrl-CS" sz="1800"/>
              <a:t>по </a:t>
            </a:r>
            <a:r>
              <a:rPr lang="sr-Latn-CS" sz="1800"/>
              <a:t>годи</a:t>
            </a:r>
            <a:r>
              <a:rPr lang="sr-Cyrl-CS" sz="1800"/>
              <a:t>ни</a:t>
            </a:r>
            <a:r>
              <a:rPr lang="sr-Latn-CS" sz="1800"/>
              <a:t>, апсолутан пад сваке године зависи од апсолутног нивоа претходне године:</a:t>
            </a:r>
          </a:p>
          <a:p>
            <a:pPr lvl="1">
              <a:buFontTx/>
              <a:buNone/>
            </a:pPr>
            <a:r>
              <a:rPr lang="sr-Cyrl-CS" sz="1600">
                <a:latin typeface="Courier New" pitchFamily="49" charset="0"/>
              </a:rPr>
              <a:t>  </a:t>
            </a:r>
            <a:r>
              <a:rPr lang="sr-Latn-CS" sz="1600">
                <a:latin typeface="Courier New" pitchFamily="49" charset="0"/>
              </a:rPr>
              <a:t>смртност у 1960 = константа x смртност у 1959</a:t>
            </a:r>
          </a:p>
          <a:p>
            <a:r>
              <a:rPr lang="sr-Latn-CS" sz="1800"/>
              <a:t>Aко направимо дијаграм смртности на логоритамској скали добијамо:</a:t>
            </a:r>
          </a:p>
          <a:p>
            <a:pPr lvl="1">
              <a:buFontTx/>
              <a:buNone/>
            </a:pPr>
            <a:r>
              <a:rPr lang="sr-Cyrl-CS" sz="1600">
                <a:latin typeface="Courier New" pitchFamily="49" charset="0"/>
              </a:rPr>
              <a:t>  </a:t>
            </a:r>
            <a:r>
              <a:rPr lang="sr-Latn-CS" sz="1600">
                <a:latin typeface="Courier New" pitchFamily="49" charset="0"/>
              </a:rPr>
              <a:t>log</a:t>
            </a:r>
            <a:r>
              <a:rPr lang="en-GB" sz="1600">
                <a:latin typeface="Courier New" pitchFamily="49" charset="0"/>
              </a:rPr>
              <a:t> (</a:t>
            </a:r>
            <a:r>
              <a:rPr lang="sr-Latn-CS" sz="1600">
                <a:latin typeface="Courier New" pitchFamily="49" charset="0"/>
              </a:rPr>
              <a:t>смртност у 1960) = log (константа) + log (смртност у 1959)</a:t>
            </a:r>
          </a:p>
          <a:p>
            <a:r>
              <a:rPr lang="sr-Latn-CS" sz="1800"/>
              <a:t>За смртност у 1961, имамо</a:t>
            </a:r>
          </a:p>
          <a:p>
            <a:pPr lvl="1">
              <a:buFontTx/>
              <a:buNone/>
            </a:pPr>
            <a:r>
              <a:rPr lang="sr-Cyrl-CS" sz="1600"/>
              <a:t>  </a:t>
            </a:r>
            <a:r>
              <a:rPr lang="sr-Latn-CS" sz="1600"/>
              <a:t>log</a:t>
            </a:r>
            <a:r>
              <a:rPr lang="en-GB" sz="1600"/>
              <a:t> (</a:t>
            </a:r>
            <a:r>
              <a:rPr lang="sr-Latn-CS" sz="1600"/>
              <a:t>смртност у 1961) = log (константа) + log (смртност у 1960) =</a:t>
            </a:r>
          </a:p>
          <a:p>
            <a:pPr lvl="1">
              <a:buFontTx/>
              <a:buNone/>
            </a:pPr>
            <a:r>
              <a:rPr lang="sr-Latn-CS" sz="1600"/>
              <a:t>= log (константа) + log (константа) + log (смртност у 1959) =</a:t>
            </a:r>
          </a:p>
          <a:p>
            <a:pPr lvl="1">
              <a:buFontTx/>
              <a:buNone/>
            </a:pPr>
            <a:r>
              <a:rPr lang="sr-Latn-CS" sz="1600"/>
              <a:t>= 2 x log (константа) + log (смртност у 1959)</a:t>
            </a:r>
          </a:p>
          <a:p>
            <a:r>
              <a:rPr lang="sr-Latn-CS" sz="1800"/>
              <a:t>Одатле добијамо праву линију односа између log-смртности и времена </a:t>
            </a:r>
            <a:r>
              <a:rPr lang="sr-Latn-CS" sz="1800" i="1"/>
              <a:t>т</a:t>
            </a:r>
            <a:r>
              <a:rPr lang="sr-Latn-CS" sz="1800"/>
              <a:t>:</a:t>
            </a:r>
          </a:p>
          <a:p>
            <a:pPr>
              <a:buFontTx/>
              <a:buNone/>
            </a:pPr>
            <a:r>
              <a:rPr lang="sr-Cyrl-CS" sz="1800"/>
              <a:t>     </a:t>
            </a:r>
            <a:r>
              <a:rPr lang="sr-Latn-CS" sz="1800">
                <a:latin typeface="Courier New" pitchFamily="49" charset="0"/>
              </a:rPr>
              <a:t>log (смртност након </a:t>
            </a:r>
            <a:r>
              <a:rPr lang="sr-Latn-CS" sz="1800" i="1">
                <a:latin typeface="Courier New" pitchFamily="49" charset="0"/>
              </a:rPr>
              <a:t>t</a:t>
            </a:r>
            <a:r>
              <a:rPr lang="sr-Latn-CS" sz="1800">
                <a:latin typeface="Courier New" pitchFamily="49" charset="0"/>
              </a:rPr>
              <a:t> година) = </a:t>
            </a:r>
            <a:r>
              <a:rPr lang="sr-Latn-CS" sz="1800" i="1">
                <a:latin typeface="Courier New" pitchFamily="49" charset="0"/>
              </a:rPr>
              <a:t>t</a:t>
            </a:r>
            <a:r>
              <a:rPr lang="sr-Latn-CS" sz="1800">
                <a:latin typeface="Courier New" pitchFamily="49" charset="0"/>
              </a:rPr>
              <a:t> x log (константа)</a:t>
            </a:r>
            <a:r>
              <a:rPr lang="sr-Cyrl-CS" sz="1800">
                <a:latin typeface="Courier New" pitchFamily="49" charset="0"/>
              </a:rPr>
              <a:t> </a:t>
            </a:r>
            <a:r>
              <a:rPr lang="sr-Latn-CS" sz="1800">
                <a:latin typeface="Courier New" pitchFamily="49" charset="0"/>
              </a:rPr>
              <a:t>+ </a:t>
            </a:r>
            <a:r>
              <a:rPr lang="sr-Cyrl-CS" sz="180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sr-Cyrl-CS" sz="1800">
                <a:latin typeface="Courier New" pitchFamily="49" charset="0"/>
              </a:rPr>
              <a:t>                                </a:t>
            </a:r>
            <a:r>
              <a:rPr lang="sr-Latn-CS" sz="1800">
                <a:latin typeface="Courier New" pitchFamily="49" charset="0"/>
              </a:rPr>
              <a:t>log (смртност као по</a:t>
            </a:r>
            <a:r>
              <a:rPr lang="sr-Cyrl-CS" sz="1800">
                <a:latin typeface="Courier New" pitchFamily="49" charset="0"/>
              </a:rPr>
              <a:t>ч</a:t>
            </a:r>
            <a:r>
              <a:rPr lang="sr-Latn-CS" sz="1800">
                <a:latin typeface="Courier New" pitchFamily="49" charset="0"/>
              </a:rPr>
              <a:t>етак)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4970-E288-4ED1-BAE4-36989F047EBA}" type="slidenum">
              <a:rPr lang="en-US"/>
              <a:pPr/>
              <a:t>31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Податке из узорка користимо да донесемо закључке о популацији из које је узет узорак</a:t>
            </a:r>
          </a:p>
          <a:p>
            <a:pPr>
              <a:lnSpc>
                <a:spcPct val="85000"/>
              </a:lnSpc>
            </a:pPr>
            <a:r>
              <a:rPr lang="sr-Cyrl-CS" sz="2800"/>
              <a:t>На</a:t>
            </a:r>
            <a:r>
              <a:rPr lang="sr-Latn-CS" sz="2800"/>
              <a:t> клиничком истраживању мо</a:t>
            </a:r>
            <a:r>
              <a:rPr lang="sr-Cyrl-CS" sz="2800"/>
              <a:t>ж</a:t>
            </a:r>
            <a:r>
              <a:rPr lang="sr-Latn-CS" sz="2800"/>
              <a:t>емо запазити да одређени број пацијената који су добили нови третман, боље реагује од пацијената који су добили стари третман</a:t>
            </a:r>
          </a:p>
          <a:p>
            <a:pPr lvl="1">
              <a:lnSpc>
                <a:spcPct val="85000"/>
              </a:lnSpc>
            </a:pPr>
            <a:r>
              <a:rPr lang="sr-Cyrl-CS" sz="2400"/>
              <a:t>ж</a:t>
            </a:r>
            <a:r>
              <a:rPr lang="sr-Latn-CS" sz="2400"/>
              <a:t>елимо да знамо да ли </a:t>
            </a:r>
            <a:r>
              <a:rPr lang="sr-Cyrl-CS" sz="2400"/>
              <a:t>ћ</a:t>
            </a:r>
            <a:r>
              <a:rPr lang="sr-Latn-CS" sz="2400"/>
              <a:t>е напредак бити уочљив код целе групе пацијената, и ако је тако, колико велик</a:t>
            </a:r>
            <a:r>
              <a:rPr lang="sr-Cyrl-CS" sz="2400"/>
              <a:t>и </a:t>
            </a:r>
            <a:r>
              <a:rPr lang="sr-Latn-CS" sz="2400"/>
              <a:t>би он могао бити</a:t>
            </a:r>
          </a:p>
          <a:p>
            <a:pPr>
              <a:lnSpc>
                <a:spcPct val="85000"/>
              </a:lnSpc>
            </a:pPr>
            <a:r>
              <a:rPr lang="sr-Latn-CS" sz="2800"/>
              <a:t>Теорија вероватноће нам омогућава да повежемо узорке и популацију, и да донесемо закључке о популацији на основу узорака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E43D-B141-40DA-AF1F-C4E808DE1F1E}" type="slidenum">
              <a:rPr lang="en-US"/>
              <a:pPr/>
              <a:t>32</a:t>
            </a:fld>
            <a:endParaRPr lang="en-US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i="1"/>
              <a:t>Ве</a:t>
            </a:r>
            <a:r>
              <a:rPr lang="sr-Latn-CS" sz="2200" i="1"/>
              <a:t>роватноћа да </a:t>
            </a:r>
            <a:r>
              <a:rPr lang="sr-Cyrl-CS" sz="2200" i="1"/>
              <a:t>ћ</a:t>
            </a:r>
            <a:r>
              <a:rPr lang="sr-Latn-CS" sz="2200" i="1"/>
              <a:t>е се неки догађај десити под одређеним условима може се дефинисати као однос понављања оних услова у којима би се догађај дешавао у дугоро</a:t>
            </a:r>
            <a:r>
              <a:rPr lang="sr-Cyrl-CS" sz="2200" i="1"/>
              <a:t>ч</a:t>
            </a:r>
            <a:r>
              <a:rPr lang="sr-Latn-CS" sz="2200" i="1"/>
              <a:t>ном периоду</a:t>
            </a:r>
            <a:endParaRPr lang="sr-Cyrl-CS" sz="2200" i="1"/>
          </a:p>
          <a:p>
            <a:r>
              <a:rPr lang="sr-Latn-CS" sz="2200"/>
              <a:t>На пример, ако бацимо новчић он падне на главу или на писмо</a:t>
            </a:r>
            <a:endParaRPr lang="sr-Cyrl-CS" sz="2200"/>
          </a:p>
          <a:p>
            <a:r>
              <a:rPr lang="sr-Latn-CS" sz="2200"/>
              <a:t>Број глава који би могао да </a:t>
            </a:r>
            <a:r>
              <a:rPr lang="sr-Cyrl-CS" sz="2200"/>
              <a:t>настане </a:t>
            </a:r>
            <a:r>
              <a:rPr lang="sr-Latn-CS" sz="2200"/>
              <a:t>у неколико бацања новчића зове се случајна променљива</a:t>
            </a:r>
            <a:r>
              <a:rPr lang="sr-Cyrl-CS" sz="2200"/>
              <a:t> (</a:t>
            </a:r>
            <a:r>
              <a:rPr lang="sr-Latn-CS" sz="2200" i="1"/>
              <a:t>random variable</a:t>
            </a:r>
            <a:r>
              <a:rPr lang="sr-Cyrl-CS" sz="2200"/>
              <a:t>)</a:t>
            </a:r>
          </a:p>
          <a:p>
            <a:pPr lvl="1"/>
            <a:r>
              <a:rPr lang="sr-Latn-CS" sz="1800"/>
              <a:t>променљива која може да добије више од једне вредности у датим вероватноћама. </a:t>
            </a:r>
            <a:endParaRPr lang="sr-Cyrl-CS" sz="1800"/>
          </a:p>
          <a:p>
            <a:r>
              <a:rPr lang="sr-Latn-CS" sz="2200"/>
              <a:t>Mо</a:t>
            </a:r>
            <a:r>
              <a:rPr lang="sr-Cyrl-CS" sz="2200"/>
              <a:t>ж</a:t>
            </a:r>
            <a:r>
              <a:rPr lang="sr-Latn-CS" sz="2200"/>
              <a:t>емо да испитујемо слу</a:t>
            </a:r>
            <a:r>
              <a:rPr lang="sr-Cyrl-CS" sz="2200"/>
              <a:t>ч</a:t>
            </a:r>
            <a:r>
              <a:rPr lang="sr-Latn-CS" sz="2200"/>
              <a:t>ајне променљиве као </a:t>
            </a:r>
            <a:r>
              <a:rPr lang="sr-Cyrl-CS" sz="2200"/>
              <a:t>ш</a:t>
            </a:r>
            <a:r>
              <a:rPr lang="sr-Latn-CS" sz="2200"/>
              <a:t>то су </a:t>
            </a:r>
            <a:endParaRPr lang="sr-Cyrl-CS" sz="2200"/>
          </a:p>
          <a:p>
            <a:pPr lvl="1"/>
            <a:r>
              <a:rPr lang="sr-Latn-CS" sz="1800"/>
              <a:t>број шестица у датом броју бацања, </a:t>
            </a:r>
            <a:endParaRPr lang="sr-Cyrl-CS" sz="1800"/>
          </a:p>
          <a:p>
            <a:pPr lvl="1"/>
            <a:r>
              <a:rPr lang="sr-Latn-CS" sz="1800"/>
              <a:t>број бацања пре прве шестице, </a:t>
            </a:r>
            <a:endParaRPr lang="sr-Cyrl-CS" sz="1800"/>
          </a:p>
          <a:p>
            <a:pPr lvl="1"/>
            <a:r>
              <a:rPr lang="sr-Latn-CS" sz="1800"/>
              <a:t>и тако даље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88C1-907B-47D7-B522-B8F4E0568BD2}" type="slidenum">
              <a:rPr lang="en-US"/>
              <a:pPr/>
              <a:t>33</a:t>
            </a:fld>
            <a:endParaRPr lang="en-US"/>
          </a:p>
        </p:txBody>
      </p:sp>
      <p:sp>
        <p:nvSpPr>
          <p:cNvPr id="96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Учестала дефиниција вероватноће такође се односи на </a:t>
            </a:r>
            <a:r>
              <a:rPr lang="sr-Cyrl-CS" sz="2400"/>
              <a:t>континуално </a:t>
            </a:r>
            <a:r>
              <a:rPr lang="sr-Latn-CS" sz="2400"/>
              <a:t>мерењ</a:t>
            </a:r>
            <a:r>
              <a:rPr lang="sr-Cyrl-CS" sz="2400"/>
              <a:t>е</a:t>
            </a:r>
            <a:r>
              <a:rPr lang="sr-Latn-CS" sz="2400"/>
              <a:t>, као </a:t>
            </a:r>
            <a:r>
              <a:rPr lang="sr-Cyrl-CS" sz="2400"/>
              <a:t>ш</a:t>
            </a:r>
            <a:r>
              <a:rPr lang="sr-Latn-CS" sz="2400"/>
              <a:t>то је људска висина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На пример, претпоставимо да је просечна висина женске популације 168 цм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о</a:t>
            </a:r>
            <a:r>
              <a:rPr lang="sr-Latn-CS" sz="2000"/>
              <a:t>нда је половина женске популације виша од 168 цм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а</a:t>
            </a:r>
            <a:r>
              <a:rPr lang="sr-Latn-CS" sz="2000"/>
              <a:t>ко изаберемо жене случајно у дугом низу изабраних, жене ће бити више од 168 цм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в</a:t>
            </a:r>
            <a:r>
              <a:rPr lang="sr-Latn-CS" sz="2000"/>
              <a:t>ероватноћа да је</a:t>
            </a:r>
            <a:r>
              <a:rPr lang="sr-Cyrl-CS" sz="2000"/>
              <a:t> </a:t>
            </a:r>
            <a:r>
              <a:rPr lang="sr-Latn-CS" sz="2000"/>
              <a:t>жена виша од 168 цм је једна половина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к</a:t>
            </a:r>
            <a:r>
              <a:rPr lang="sr-Latn-CS" sz="2000"/>
              <a:t>ада меримо </a:t>
            </a:r>
            <a:r>
              <a:rPr lang="sr-Cyrl-CS" sz="2000"/>
              <a:t>непрекидни квантитет </a:t>
            </a:r>
            <a:r>
              <a:rPr lang="sr-Latn-CS" sz="2000"/>
              <a:t>увек смо ограничени методом мерења, кад</a:t>
            </a:r>
            <a:r>
              <a:rPr lang="sr-Cyrl-CS" sz="2000"/>
              <a:t>а </a:t>
            </a:r>
            <a:r>
              <a:rPr lang="sr-Latn-CS" sz="2000"/>
              <a:t>кажемо да је жена висока 170 цм мислимо да је висина између, рецимо 169.5 цм и 170.5 цм, у зависности од прецизности са којом меримо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Н</a:t>
            </a:r>
            <a:r>
              <a:rPr lang="sr-Latn-CS" sz="2400"/>
              <a:t>ас интересује вероватноћа случајне променљиве која узима вредности између </a:t>
            </a:r>
            <a:r>
              <a:rPr lang="sr-Cyrl-CS" sz="2400"/>
              <a:t>извесних </a:t>
            </a:r>
            <a:r>
              <a:rPr lang="sr-Latn-CS" sz="2400"/>
              <a:t>граница, </a:t>
            </a:r>
            <a:r>
              <a:rPr lang="sr-Cyrl-CS" sz="2400"/>
              <a:t>пре </a:t>
            </a:r>
            <a:r>
              <a:rPr lang="sr-Latn-CS" sz="2400"/>
              <a:t>не</a:t>
            </a:r>
            <a:r>
              <a:rPr lang="sr-Cyrl-CS" sz="2400"/>
              <a:t>го </a:t>
            </a:r>
            <a:r>
              <a:rPr lang="sr-Latn-CS" sz="2400"/>
              <a:t>између одређених вредности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8A38E-400C-4EAE-963D-0250D57BD905}" type="slidenum">
              <a:rPr lang="en-US"/>
              <a:pPr/>
              <a:t>34</a:t>
            </a:fld>
            <a:endParaRPr lang="en-US"/>
          </a:p>
        </p:txBody>
      </p:sp>
      <p:sp>
        <p:nvSpPr>
          <p:cNvPr id="96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Особине вероватноће</a:t>
            </a:r>
            <a:r>
              <a:rPr lang="sr-Latn-CS"/>
              <a:t> </a:t>
            </a:r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Вероватноћа </a:t>
            </a:r>
            <a:r>
              <a:rPr lang="sr-Cyrl-CS" sz="2400"/>
              <a:t>лежи </a:t>
            </a:r>
            <a:r>
              <a:rPr lang="sr-Latn-CS" sz="2400"/>
              <a:t>изме</a:t>
            </a:r>
            <a:r>
              <a:rPr lang="sr-Cyrl-CS" sz="2400"/>
              <a:t>ђу</a:t>
            </a:r>
            <a:r>
              <a:rPr lang="sr-Latn-CS" sz="2400"/>
              <a:t> 0.0 и 1.0</a:t>
            </a:r>
          </a:p>
          <a:p>
            <a:pPr lvl="1"/>
            <a:r>
              <a:rPr lang="sr-Latn-CS" sz="2000"/>
              <a:t>aко се дога</a:t>
            </a:r>
            <a:r>
              <a:rPr lang="sr-Cyrl-CS" sz="2000"/>
              <a:t>ђ</a:t>
            </a:r>
            <a:r>
              <a:rPr lang="sr-Latn-CS" sz="2000"/>
              <a:t>ај никад</a:t>
            </a:r>
            <a:r>
              <a:rPr lang="sr-Cyrl-CS" sz="2000"/>
              <a:t>а </a:t>
            </a:r>
            <a:r>
              <a:rPr lang="sr-Latn-CS" sz="2000"/>
              <a:t>не деси, вероватноћа је 0.0, ако се увек дешава вероватноћа је 1.0.</a:t>
            </a:r>
            <a:endParaRPr lang="en-GB" sz="2000"/>
          </a:p>
          <a:p>
            <a:r>
              <a:rPr lang="sr-Cyrl-CS" sz="2400" b="1" i="1"/>
              <a:t>П</a:t>
            </a:r>
            <a:r>
              <a:rPr lang="sr-Latn-CS" sz="2400" b="1" i="1"/>
              <a:t>равило</a:t>
            </a:r>
            <a:r>
              <a:rPr lang="sr-Cyrl-CS" sz="2400" b="1" i="1"/>
              <a:t> сабирања (аddition rule)</a:t>
            </a:r>
            <a:endParaRPr lang="sr-Latn-CS" sz="2400" b="1" i="1"/>
          </a:p>
          <a:p>
            <a:pPr lvl="1"/>
            <a:r>
              <a:rPr lang="sr-Cyrl-CS" sz="2000"/>
              <a:t>п</a:t>
            </a:r>
            <a:r>
              <a:rPr lang="sr-Latn-CS" sz="2000"/>
              <a:t>ретпоставимо да се два догађаја од интереса  </a:t>
            </a:r>
            <a:r>
              <a:rPr lang="sr-Cyrl-CS" sz="2000"/>
              <a:t>м</a:t>
            </a:r>
            <a:r>
              <a:rPr lang="sr-Latn-CS" sz="2000"/>
              <a:t>еђусобно искључују, тј. кад се један деси немогуће је да ће се и други десити</a:t>
            </a:r>
          </a:p>
          <a:p>
            <a:pPr lvl="1"/>
            <a:r>
              <a:rPr lang="sr-Cyrl-CS" sz="2000"/>
              <a:t>в</a:t>
            </a:r>
            <a:r>
              <a:rPr lang="sr-Latn-CS" sz="2000"/>
              <a:t>ероватноћа да ће се десити један или други, је збир њихових појединачних вероватноћа</a:t>
            </a:r>
          </a:p>
          <a:p>
            <a:pPr lvl="1"/>
            <a:r>
              <a:rPr lang="sr-Cyrl-CS" sz="2000"/>
              <a:t>н</a:t>
            </a:r>
            <a:r>
              <a:rPr lang="sr-Latn-CS" sz="2000"/>
              <a:t>а пример, бачена коцкица мо</a:t>
            </a:r>
            <a:r>
              <a:rPr lang="sr-Cyrl-CS" sz="2000"/>
              <a:t>ж</a:t>
            </a:r>
            <a:r>
              <a:rPr lang="sr-Latn-CS" sz="2000"/>
              <a:t>е да се окрене на један или два</a:t>
            </a:r>
            <a:r>
              <a:rPr lang="sr-Cyrl-CS" sz="2000"/>
              <a:t>, </a:t>
            </a:r>
            <a:r>
              <a:rPr lang="sr-Latn-CS" sz="2000"/>
              <a:t>али никако на оба броја</a:t>
            </a:r>
          </a:p>
          <a:p>
            <a:pPr lvl="1"/>
            <a:r>
              <a:rPr lang="sr-Cyrl-CS" sz="2000"/>
              <a:t>в</a:t>
            </a:r>
            <a:r>
              <a:rPr lang="sr-Latn-CS" sz="2000"/>
              <a:t>ероватно</a:t>
            </a:r>
            <a:r>
              <a:rPr lang="sr-Cyrl-CS" sz="2000"/>
              <a:t>ћ</a:t>
            </a:r>
            <a:r>
              <a:rPr lang="sr-Latn-CS" sz="2000"/>
              <a:t>а да се добије један или два = 1/6 + 1/6 = 2/6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F851-B412-4AC0-85ED-16A1BDAD7631}" type="slidenum">
              <a:rPr lang="en-US"/>
              <a:pPr/>
              <a:t>35</a:t>
            </a:fld>
            <a:endParaRPr lang="en-US"/>
          </a:p>
        </p:txBody>
      </p:sp>
      <p:sp>
        <p:nvSpPr>
          <p:cNvPr id="97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Особине вероватноће</a:t>
            </a:r>
            <a:endParaRPr lang="sr-Latn-CS"/>
          </a:p>
        </p:txBody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b="1" i="1"/>
              <a:t>Пр</a:t>
            </a:r>
            <a:r>
              <a:rPr lang="sr-Cyrl-CS" sz="2800" b="1" i="1"/>
              <a:t>а</a:t>
            </a:r>
            <a:r>
              <a:rPr lang="sr-Latn-CS" sz="2800" b="1" i="1"/>
              <a:t>вило множења</a:t>
            </a:r>
            <a:r>
              <a:rPr lang="sr-Cyrl-CS" sz="2800" b="1" i="1"/>
              <a:t> (мultiplication rule)</a:t>
            </a:r>
          </a:p>
          <a:p>
            <a:pPr lvl="1"/>
            <a:r>
              <a:rPr lang="sr-Cyrl-CS" sz="2400"/>
              <a:t>п</a:t>
            </a:r>
            <a:r>
              <a:rPr lang="sr-Latn-CS" sz="2400"/>
              <a:t>ретпоставимо да су два догађаја од интереса  независна, тј. то што знамо да се један десио нам не говори ништа о томе да ли се други дешава</a:t>
            </a:r>
            <a:endParaRPr lang="sr-Cyrl-CS" sz="2400"/>
          </a:p>
          <a:p>
            <a:pPr lvl="1"/>
            <a:r>
              <a:rPr lang="sr-Cyrl-CS" sz="2400"/>
              <a:t>тада </a:t>
            </a:r>
            <a:r>
              <a:rPr lang="sr-Latn-CS" sz="2400"/>
              <a:t>вероватноћа да се оба </a:t>
            </a:r>
            <a:r>
              <a:rPr lang="sr-Cyrl-CS" sz="2400"/>
              <a:t>догађаја догоде </a:t>
            </a:r>
            <a:r>
              <a:rPr lang="sr-Latn-CS" sz="2400"/>
              <a:t>је производ њихових вероватноћа</a:t>
            </a:r>
            <a:endParaRPr lang="sr-Cyrl-CS" sz="2400"/>
          </a:p>
          <a:p>
            <a:pPr lvl="1"/>
            <a:r>
              <a:rPr lang="sr-Cyrl-CS" sz="2400"/>
              <a:t>н</a:t>
            </a:r>
            <a:r>
              <a:rPr lang="sr-Latn-CS" sz="2400"/>
              <a:t>а пример, претпоставимо да бацимо два новчића</a:t>
            </a:r>
            <a:endParaRPr lang="sr-Cyrl-CS" sz="2400"/>
          </a:p>
          <a:p>
            <a:pPr lvl="1"/>
            <a:r>
              <a:rPr lang="sr-Cyrl-CS" sz="2400"/>
              <a:t>ј</a:t>
            </a:r>
            <a:r>
              <a:rPr lang="sr-Latn-CS" sz="2400"/>
              <a:t>едан новчић не утиче на други, па су резултати оба бацања независни, и вероватноћа да ће испасти обе главе је 1/2 x 1/2 = 1/4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B891-4EE3-4CC4-9D36-27BD210EB835}" type="slidenum">
              <a:rPr lang="en-US"/>
              <a:pPr/>
              <a:t>36</a:t>
            </a:fld>
            <a:endParaRPr lang="en-US"/>
          </a:p>
        </p:txBody>
      </p:sp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Расподела вероватноће и случајне променљиве</a:t>
            </a:r>
            <a:endParaRPr lang="sr-Latn-CS" sz="3600"/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Претпоставимо да имамо с</a:t>
            </a:r>
            <a:r>
              <a:rPr lang="sr-Cyrl-CS" sz="2800"/>
              <a:t>куп </a:t>
            </a:r>
            <a:r>
              <a:rPr lang="sr-Latn-CS" sz="2800"/>
              <a:t>догађаја који се међусобно искључују и који укључује све догађаје који се могу десити</a:t>
            </a:r>
            <a:endParaRPr lang="sr-Cyrl-CS" sz="2800"/>
          </a:p>
          <a:p>
            <a:r>
              <a:rPr lang="sr-Latn-CS" sz="2800"/>
              <a:t>Сума њихових вероватноћа је 1.0</a:t>
            </a:r>
            <a:endParaRPr lang="sr-Cyrl-CS" sz="2800"/>
          </a:p>
          <a:p>
            <a:r>
              <a:rPr lang="sr-Latn-CS" sz="2800"/>
              <a:t>С</a:t>
            </a:r>
            <a:r>
              <a:rPr lang="sr-Cyrl-CS" sz="2800"/>
              <a:t>куп </a:t>
            </a:r>
            <a:r>
              <a:rPr lang="sr-Latn-CS" sz="2800"/>
              <a:t>ових вероватноћа представља расподелу вероватноће</a:t>
            </a:r>
            <a:endParaRPr lang="sr-Cyrl-CS" sz="2800"/>
          </a:p>
          <a:p>
            <a:r>
              <a:rPr lang="sr-Latn-CS" sz="2800"/>
              <a:t>Расподела вероватноће </a:t>
            </a:r>
            <a:r>
              <a:rPr lang="sr-Cyrl-CS" sz="2800"/>
              <a:t>за </a:t>
            </a:r>
            <a:r>
              <a:rPr lang="sr-Latn-CS" sz="2800"/>
              <a:t>бац</a:t>
            </a:r>
            <a:r>
              <a:rPr lang="sr-Cyrl-CS" sz="2800"/>
              <a:t>ање</a:t>
            </a:r>
            <a:r>
              <a:rPr lang="sr-Latn-CS" sz="2800"/>
              <a:t> новчић</a:t>
            </a:r>
            <a:r>
              <a:rPr lang="sr-Cyrl-CS" sz="2800"/>
              <a:t>а</a:t>
            </a:r>
            <a:endParaRPr lang="sr-Latn-CS" sz="2800"/>
          </a:p>
          <a:p>
            <a:pPr lvl="1"/>
            <a:r>
              <a:rPr lang="sr-Latn-CS" sz="2400"/>
              <a:t>ВЕРОВAТНОЋA(глава) = 1/2</a:t>
            </a:r>
          </a:p>
          <a:p>
            <a:pPr lvl="1"/>
            <a:r>
              <a:rPr lang="sr-Latn-CS" sz="2400"/>
              <a:t>ВЕРОВAТНОЋA(писмо) = 1/2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D177-640E-4DC3-9F9B-EF09B71B9FCE}" type="slidenum">
              <a:rPr lang="en-US"/>
              <a:pPr/>
              <a:t>37</a:t>
            </a:fld>
            <a:endParaRPr lang="en-US"/>
          </a:p>
        </p:txBody>
      </p:sp>
      <p:sp>
        <p:nvSpPr>
          <p:cNvPr id="97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Расподела вероватноће за број глава које су </a:t>
            </a:r>
            <a:r>
              <a:rPr lang="sr-Cyrl-CS" sz="2600"/>
              <a:t>приказане </a:t>
            </a:r>
            <a:r>
              <a:rPr lang="sr-Latn-CS" sz="2600"/>
              <a:t>у бацању једног новчића и у бацању два новчића </a:t>
            </a:r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74852" name="Picture 4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663" y="2120900"/>
            <a:ext cx="894873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D44-A8EF-4C69-B4D0-6EEA0246B9EE}" type="slidenum">
              <a:rPr lang="en-US"/>
              <a:pPr/>
              <a:t>38</a:t>
            </a:fld>
            <a:endParaRPr lang="en-US"/>
          </a:p>
        </p:txBody>
      </p:sp>
      <p:sp>
        <p:nvSpPr>
          <p:cNvPr id="97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Расподела вероватноће и случајне променљиве</a:t>
            </a:r>
            <a:endParaRPr lang="sr-Latn-CS" sz="3600"/>
          </a:p>
        </p:txBody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/>
              <a:t>Y </a:t>
            </a:r>
            <a:r>
              <a:rPr lang="sr-Cyrl-CS" sz="2400"/>
              <a:t>је </a:t>
            </a:r>
            <a:r>
              <a:rPr lang="sr-Latn-CS" sz="2400"/>
              <a:t>број глава</a:t>
            </a:r>
            <a:r>
              <a:rPr lang="sr-Cyrl-CS" sz="2400"/>
              <a:t> приликом </a:t>
            </a:r>
            <a:r>
              <a:rPr lang="sr-Latn-CS" sz="2400"/>
              <a:t>бац</a:t>
            </a:r>
            <a:r>
              <a:rPr lang="sr-Cyrl-CS" sz="2400"/>
              <a:t>ања</a:t>
            </a:r>
            <a:r>
              <a:rPr lang="sr-Latn-CS" sz="2400"/>
              <a:t> два новчића о</a:t>
            </a:r>
            <a:r>
              <a:rPr lang="sr-Cyrl-CS" sz="2400"/>
              <a:t>дј</a:t>
            </a:r>
            <a:r>
              <a:rPr lang="sr-Latn-CS" sz="2400"/>
              <a:t>едном</a:t>
            </a:r>
            <a:r>
              <a:rPr lang="sr-Cyrl-CS" sz="2400"/>
              <a:t> и</a:t>
            </a:r>
            <a:r>
              <a:rPr lang="sr-Latn-CS" sz="2400"/>
              <a:t> има три могуће вредности: 0, 1, и 2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Y = 0 само онда кад добијемо писмо и писмо</a:t>
            </a:r>
            <a:r>
              <a:rPr lang="sr-Cyrl-CS" sz="2400"/>
              <a:t>, </a:t>
            </a:r>
            <a:r>
              <a:rPr lang="sr-Latn-CS" sz="2400"/>
              <a:t>и има вероватноћу</a:t>
            </a:r>
            <a:r>
              <a:rPr lang="sr-Cyrl-CS" sz="2400"/>
              <a:t> </a:t>
            </a:r>
            <a:r>
              <a:rPr lang="sr-Latn-CS" sz="2400"/>
              <a:t>1/4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Сли</a:t>
            </a:r>
            <a:r>
              <a:rPr lang="sr-Cyrl-CS" sz="2400"/>
              <a:t>ч</a:t>
            </a:r>
            <a:r>
              <a:rPr lang="sr-Latn-CS" sz="2400"/>
              <a:t>но томе, Y = 2 само кад добијемо главу и главу, па стога има вероватноћу 1/4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Mеђутим, Y = 1 или када добијемо главу и писмо, или када добијемо писмо и главу, и стога има вероватноћу 1/4 + 1/4 = 1/2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Ову расподелу вероватноће можемо записати као 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0) = 1/4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1) = 1/2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2) = 1/4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FAA1-D206-4FE0-8768-2A190D674F77}" type="slidenum">
              <a:rPr lang="en-US"/>
              <a:pPr/>
              <a:t>39</a:t>
            </a:fld>
            <a:endParaRPr lang="en-US"/>
          </a:p>
        </p:txBody>
      </p:sp>
      <p:sp>
        <p:nvSpPr>
          <p:cNvPr id="97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Биномна расподела </a:t>
            </a:r>
            <a:r>
              <a:rPr lang="sr-Cyrl-CS" sz="3600"/>
              <a:t>(</a:t>
            </a:r>
            <a:r>
              <a:rPr lang="sr-Latn-CS" sz="3600"/>
              <a:t>Binomial distribution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78948" name="Rectangle 4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978949" name="Picture 5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906588"/>
            <a:ext cx="8934450" cy="3459162"/>
          </a:xfrm>
          <a:prstGeom prst="rect">
            <a:avLst/>
          </a:prstGeom>
          <a:noFill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F83-FE5B-4763-B18F-188DD757A7D1}" type="slidenum">
              <a:rPr lang="en-US"/>
              <a:pPr/>
              <a:t>4</a:t>
            </a:fld>
            <a:endParaRPr lang="en-US"/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Значајне </a:t>
            </a:r>
            <a:r>
              <a:rPr lang="sr-Cyrl-CS" sz="3600"/>
              <a:t>бројке</a:t>
            </a:r>
            <a:r>
              <a:rPr lang="en-GB" sz="3600"/>
              <a:t> (significant figures)</a:t>
            </a:r>
            <a:endParaRPr lang="sr-Latn-CS" sz="3600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v-SE" sz="2400"/>
              <a:t>Kада смо израчунали стопу смртности због рака плућа међу мушкарцима у 1983 цитирали смо одговор као 0.001 096 или 109</a:t>
            </a:r>
            <a:r>
              <a:rPr lang="sr-Cyrl-CS" sz="2400"/>
              <a:t>.</a:t>
            </a:r>
            <a:r>
              <a:rPr lang="sv-SE" sz="2400"/>
              <a:t>6 на 100.000 годишње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v-SE" sz="2400"/>
              <a:t>Стопа на највећи број цифара коју ће мој калкулатор дати је 0.001 096 215 653 и тај број ће вероватно ићи унедоглед, претварајући се у периодичан низ цифара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pl-PL" sz="2400"/>
              <a:t>Само првих неколико цифара броја које нису нуле су важне и зовемо их </a:t>
            </a:r>
            <a:r>
              <a:rPr lang="pl-PL" sz="2400" b="1"/>
              <a:t>значајне</a:t>
            </a:r>
            <a:r>
              <a:rPr lang="pl-PL" sz="2400"/>
              <a:t> </a:t>
            </a:r>
            <a:r>
              <a:rPr lang="pl-PL" sz="2400" b="1"/>
              <a:t>цифре</a:t>
            </a:r>
            <a:r>
              <a:rPr lang="pl-PL" sz="2400"/>
              <a:t> </a:t>
            </a:r>
            <a:r>
              <a:rPr lang="sr-Cyrl-CS" sz="2400"/>
              <a:t>(</a:t>
            </a:r>
            <a:r>
              <a:rPr lang="sr-Latn-CS" sz="2400" b="1"/>
              <a:t>significant digits</a:t>
            </a:r>
            <a:r>
              <a:rPr lang="sr-Cyrl-CS" sz="2400"/>
              <a:t>) </a:t>
            </a:r>
            <a:r>
              <a:rPr lang="pl-PL" sz="2400"/>
              <a:t>или </a:t>
            </a:r>
            <a:r>
              <a:rPr lang="pl-PL" sz="2400" b="1"/>
              <a:t>значајне</a:t>
            </a:r>
            <a:r>
              <a:rPr lang="pl-PL" sz="2400"/>
              <a:t> </a:t>
            </a:r>
            <a:r>
              <a:rPr lang="pl-PL" sz="2400" b="1"/>
              <a:t>бројке</a:t>
            </a:r>
            <a:r>
              <a:rPr lang="sr-Cyrl-CS" sz="2400"/>
              <a:t> (</a:t>
            </a:r>
            <a:r>
              <a:rPr lang="sr-Latn-CS" sz="2400" b="1"/>
              <a:t>significant figures</a:t>
            </a:r>
            <a:r>
              <a:rPr lang="sr-Cyrl-CS" sz="2400"/>
              <a:t>)</a:t>
            </a:r>
          </a:p>
          <a:p>
            <a:pPr>
              <a:lnSpc>
                <a:spcPct val="95000"/>
              </a:lnSpc>
            </a:pPr>
            <a:r>
              <a:rPr lang="pl-PL" sz="2400"/>
              <a:t>Обично има мало смисла позивати се на статистичке податке </a:t>
            </a:r>
            <a:r>
              <a:rPr lang="sr-Cyrl-CS" sz="2400"/>
              <a:t>с</a:t>
            </a:r>
            <a:r>
              <a:rPr lang="pl-PL" sz="2400"/>
              <a:t>а више од три значајне цифре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400"/>
              <a:t>З</a:t>
            </a:r>
            <a:r>
              <a:rPr lang="it-IT" sz="2400"/>
              <a:t>начајне бројке нису исто што и децимална места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6B419-8077-4D3C-AC11-8901402DBC48}" type="slidenum">
              <a:rPr lang="en-US"/>
              <a:pPr/>
              <a:t>40</a:t>
            </a:fld>
            <a:endParaRPr lang="en-US"/>
          </a:p>
        </p:txBody>
      </p:sp>
      <p:sp>
        <p:nvSpPr>
          <p:cNvPr id="98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8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Биномна расподела је расподела праћена бројем успеха у </a:t>
            </a:r>
            <a:r>
              <a:rPr lang="sr-Latn-CS" sz="2800" i="1"/>
              <a:t>n</a:t>
            </a:r>
            <a:r>
              <a:rPr lang="sr-Latn-CS" sz="2800"/>
              <a:t> независни</a:t>
            </a:r>
            <a:r>
              <a:rPr lang="sr-Cyrl-CS" sz="2800"/>
              <a:t>х </a:t>
            </a:r>
            <a:r>
              <a:rPr lang="sr-Latn-CS" sz="2800"/>
              <a:t>истра</a:t>
            </a:r>
            <a:r>
              <a:rPr lang="sr-Cyrl-CS" sz="2800"/>
              <a:t>ж</a:t>
            </a:r>
            <a:r>
              <a:rPr lang="sr-Latn-CS" sz="2800"/>
              <a:t>ивања </a:t>
            </a:r>
            <a:endParaRPr lang="sr-Cyrl-CS" sz="2800"/>
          </a:p>
          <a:p>
            <a:pPr lvl="1"/>
            <a:r>
              <a:rPr lang="sr-Cyrl-CS" sz="2400"/>
              <a:t>када</a:t>
            </a:r>
            <a:r>
              <a:rPr lang="sr-Latn-CS" sz="2400"/>
              <a:t> је вероватноћа било</a:t>
            </a:r>
            <a:r>
              <a:rPr lang="sr-Cyrl-CS" sz="2400"/>
              <a:t> </a:t>
            </a:r>
            <a:r>
              <a:rPr lang="sr-Latn-CS" sz="2400"/>
              <a:t>ког успешног појединачног истраживања </a:t>
            </a:r>
            <a:r>
              <a:rPr lang="sr-Latn-CS" sz="2400" i="1"/>
              <a:t>p</a:t>
            </a:r>
            <a:endParaRPr lang="sr-Cyrl-CS" sz="2400" i="1"/>
          </a:p>
          <a:p>
            <a:r>
              <a:rPr lang="sr-Latn-CS" sz="2800"/>
              <a:t>Биномна расподела је породица расподела</a:t>
            </a:r>
            <a:endParaRPr lang="sr-Cyrl-CS" sz="2800"/>
          </a:p>
          <a:p>
            <a:pPr lvl="1"/>
            <a:r>
              <a:rPr lang="sr-Latn-CS" sz="2400"/>
              <a:t>њени чланови су дефинисани вредностима </a:t>
            </a:r>
            <a:r>
              <a:rPr lang="sr-Latn-CS" sz="2400" i="1"/>
              <a:t>n</a:t>
            </a:r>
            <a:r>
              <a:rPr lang="sr-Latn-CS" sz="2400"/>
              <a:t> и </a:t>
            </a:r>
            <a:r>
              <a:rPr lang="sr-Latn-CS" sz="2400" i="1"/>
              <a:t>p</a:t>
            </a:r>
            <a:endParaRPr lang="sr-Cyrl-CS" sz="2400" i="1"/>
          </a:p>
          <a:p>
            <a:r>
              <a:rPr lang="sr-Latn-CS" sz="2800"/>
              <a:t>Вредности које одређују ког члана из породице расподеле имамо, зову се параметри расподел</a:t>
            </a:r>
            <a:r>
              <a:rPr lang="sr-Cyrl-CS" sz="2800"/>
              <a:t>е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0907-1471-4AA6-A950-D709FB36B4DB}" type="slidenum">
              <a:rPr lang="en-US"/>
              <a:pPr/>
              <a:t>41</a:t>
            </a:fld>
            <a:endParaRPr lang="en-US"/>
          </a:p>
        </p:txBody>
      </p:sp>
      <p:sp>
        <p:nvSpPr>
          <p:cNvPr id="98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П</a:t>
            </a:r>
            <a:r>
              <a:rPr lang="sr-Latn-CS" sz="2400"/>
              <a:t>редпоставимо да износимо преглед слу</a:t>
            </a:r>
            <a:r>
              <a:rPr lang="sr-Cyrl-CS" sz="2400"/>
              <a:t>ч</a:t>
            </a:r>
            <a:r>
              <a:rPr lang="sr-Latn-CS" sz="2400"/>
              <a:t>ајног узорка да оценимо непознату преваленсу</a:t>
            </a:r>
            <a:r>
              <a:rPr lang="sr-Cyrl-CS" sz="2400"/>
              <a:t> (</a:t>
            </a:r>
            <a:r>
              <a:rPr lang="sr-Latn-CS" sz="2400" i="1"/>
              <a:t>prevalence</a:t>
            </a:r>
            <a:r>
              <a:rPr lang="sr-Cyrl-CS" sz="2400"/>
              <a:t>)</a:t>
            </a:r>
            <a:r>
              <a:rPr lang="sr-Latn-CS" sz="2400"/>
              <a:t>, </a:t>
            </a:r>
            <a:r>
              <a:rPr lang="sr-Latn-CS" sz="2400" i="1"/>
              <a:t>p</a:t>
            </a:r>
            <a:r>
              <a:rPr lang="sr-Cyrl-CS" sz="2400" i="1"/>
              <a:t>,</a:t>
            </a:r>
            <a:r>
              <a:rPr lang="sr-Cyrl-CS" sz="2400"/>
              <a:t> </a:t>
            </a:r>
            <a:r>
              <a:rPr lang="sr-Latn-CS" sz="2400"/>
              <a:t>болести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С обз</a:t>
            </a:r>
            <a:r>
              <a:rPr lang="sr-Cyrl-CS" sz="2400"/>
              <a:t>и</a:t>
            </a:r>
            <a:r>
              <a:rPr lang="sr-Latn-CS" sz="2400"/>
              <a:t>ром да су </a:t>
            </a:r>
            <a:r>
              <a:rPr lang="sr-Cyrl-CS" sz="2400"/>
              <a:t>ч</a:t>
            </a:r>
            <a:r>
              <a:rPr lang="sr-Latn-CS" sz="2400"/>
              <a:t>ланови узорка одабрани слу</a:t>
            </a:r>
            <a:r>
              <a:rPr lang="sr-Cyrl-CS" sz="2400"/>
              <a:t>ч</a:t>
            </a:r>
            <a:r>
              <a:rPr lang="sr-Latn-CS" sz="2400"/>
              <a:t>ајно и независ</a:t>
            </a:r>
            <a:r>
              <a:rPr lang="sr-Cyrl-CS" sz="2400"/>
              <a:t>н</a:t>
            </a:r>
            <a:r>
              <a:rPr lang="sr-Latn-CS" sz="2400"/>
              <a:t>о од популације, вероватно</a:t>
            </a:r>
            <a:r>
              <a:rPr lang="sr-Cyrl-CS" sz="2400"/>
              <a:t>ћ</a:t>
            </a:r>
            <a:r>
              <a:rPr lang="sr-Latn-CS" sz="2400"/>
              <a:t>а да било који од одабраних субјеката има болест је </a:t>
            </a:r>
            <a:r>
              <a:rPr lang="sr-Latn-CS" sz="2400" i="1"/>
              <a:t>p</a:t>
            </a:r>
            <a:endParaRPr lang="sr-Cyrl-CS" sz="2400" i="1"/>
          </a:p>
          <a:p>
            <a:pPr>
              <a:lnSpc>
                <a:spcPct val="90000"/>
              </a:lnSpc>
            </a:pPr>
            <a:r>
              <a:rPr lang="sr-Latn-CS" sz="2400"/>
              <a:t>Стога имамо серије независних истра</a:t>
            </a:r>
            <a:r>
              <a:rPr lang="sr-Cyrl-CS" sz="2400"/>
              <a:t>ж</a:t>
            </a:r>
            <a:r>
              <a:rPr lang="sr-Latn-CS" sz="2400"/>
              <a:t>ивања, свако са вероватно</a:t>
            </a:r>
            <a:r>
              <a:rPr lang="sr-Cyrl-CS" sz="2400"/>
              <a:t>ћ</a:t>
            </a:r>
            <a:r>
              <a:rPr lang="sr-Latn-CS" sz="2400"/>
              <a:t>ом успеха </a:t>
            </a:r>
            <a:r>
              <a:rPr lang="sr-Latn-CS" sz="2400" i="1"/>
              <a:t>p</a:t>
            </a:r>
            <a:r>
              <a:rPr lang="sr-Latn-CS" sz="2400"/>
              <a:t>, и бројем успеха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ч</a:t>
            </a:r>
            <a:r>
              <a:rPr lang="sr-Latn-CS" sz="2000"/>
              <a:t>ланов</a:t>
            </a:r>
            <a:r>
              <a:rPr lang="sr-Cyrl-CS" sz="2000"/>
              <a:t>и </a:t>
            </a:r>
            <a:r>
              <a:rPr lang="sr-Latn-CS" sz="2000"/>
              <a:t>узорка људи који имају болест </a:t>
            </a:r>
            <a:r>
              <a:rPr lang="sr-Cyrl-CS" sz="2000"/>
              <a:t>ћ</a:t>
            </a:r>
            <a:r>
              <a:rPr lang="sr-Latn-CS" sz="2000"/>
              <a:t>е пратити Биномну расподелу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sr-Latn-CS" sz="2400"/>
              <a:t>собине Биномне расподеле нам омогу</a:t>
            </a:r>
            <a:r>
              <a:rPr lang="sr-Cyrl-CS" sz="2400"/>
              <a:t>ћ</a:t>
            </a:r>
            <a:r>
              <a:rPr lang="sr-Latn-CS" sz="2400"/>
              <a:t>авају да ка</a:t>
            </a:r>
            <a:r>
              <a:rPr lang="sr-Cyrl-CS" sz="2400"/>
              <a:t>ж</a:t>
            </a:r>
            <a:r>
              <a:rPr lang="sr-Latn-CS" sz="2400"/>
              <a:t>емо колико је прецизна процена добијене преваленсе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62BF3-D950-49A2-A1A8-8A2B1082819B}" type="slidenum">
              <a:rPr lang="en-US"/>
              <a:pPr/>
              <a:t>42</a:t>
            </a:fld>
            <a:endParaRPr lang="en-US"/>
          </a:p>
        </p:txBody>
      </p:sp>
      <p:sp>
        <p:nvSpPr>
          <p:cNvPr id="98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Mо</a:t>
            </a:r>
            <a:r>
              <a:rPr lang="sr-Cyrl-CS" sz="2800"/>
              <a:t>ж</a:t>
            </a:r>
            <a:r>
              <a:rPr lang="sr-Latn-CS" sz="2800"/>
              <a:t>емо изра</a:t>
            </a:r>
            <a:r>
              <a:rPr lang="sr-Cyrl-CS" sz="2800"/>
              <a:t>ч</a:t>
            </a:r>
            <a:r>
              <a:rPr lang="sr-Latn-CS" sz="2800"/>
              <a:t>унати вероватно</a:t>
            </a:r>
            <a:r>
              <a:rPr lang="sr-Cyrl-CS" sz="2800"/>
              <a:t>ћ</a:t>
            </a:r>
            <a:r>
              <a:rPr lang="sr-Latn-CS" sz="2800"/>
              <a:t>е Биномне расподеле тако </a:t>
            </a:r>
            <a:r>
              <a:rPr lang="sr-Cyrl-CS" sz="2800"/>
              <a:t>ш</a:t>
            </a:r>
            <a:r>
              <a:rPr lang="sr-Latn-CS" sz="2800"/>
              <a:t>то </a:t>
            </a:r>
            <a:r>
              <a:rPr lang="sr-Cyrl-CS" sz="2800"/>
              <a:t>ћ</a:t>
            </a:r>
            <a:r>
              <a:rPr lang="sr-Latn-CS" sz="2800"/>
              <a:t>емо, нпр. направити листу на кој</a:t>
            </a:r>
            <a:r>
              <a:rPr lang="sr-Cyrl-CS" sz="2800"/>
              <a:t>е </a:t>
            </a:r>
            <a:r>
              <a:rPr lang="sr-Latn-CS" sz="2800"/>
              <a:t>све на</a:t>
            </a:r>
            <a:r>
              <a:rPr lang="sr-Cyrl-CS" sz="2800"/>
              <a:t>ч</a:t>
            </a:r>
            <a:r>
              <a:rPr lang="sr-Latn-CS" sz="2800"/>
              <a:t>ин</a:t>
            </a:r>
            <a:r>
              <a:rPr lang="sr-Cyrl-CS" sz="2800"/>
              <a:t>е </a:t>
            </a:r>
            <a:r>
              <a:rPr lang="sr-Latn-CS" sz="2800"/>
              <a:t>мо</a:t>
            </a:r>
            <a:r>
              <a:rPr lang="sr-Cyrl-CS" sz="2800"/>
              <a:t>ж</a:t>
            </a:r>
            <a:r>
              <a:rPr lang="sr-Latn-CS" sz="2800"/>
              <a:t>е пасти 15 нов</a:t>
            </a:r>
            <a:r>
              <a:rPr lang="sr-Cyrl-CS" sz="2800"/>
              <a:t>ч</a:t>
            </a:r>
            <a:r>
              <a:rPr lang="sr-Latn-CS" sz="2800"/>
              <a:t>и</a:t>
            </a:r>
            <a:r>
              <a:rPr lang="sr-Cyrl-CS" sz="2800"/>
              <a:t>ћ</a:t>
            </a:r>
            <a:r>
              <a:rPr lang="sr-Latn-CS" sz="2800"/>
              <a:t>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sr-Latn-CS" sz="2800"/>
              <a:t>остоји 2</a:t>
            </a:r>
            <a:r>
              <a:rPr lang="sr-Latn-CS" sz="2800" baseline="30000"/>
              <a:t>15</a:t>
            </a:r>
            <a:r>
              <a:rPr lang="sr-Latn-CS" sz="2800"/>
              <a:t> = 32 768 комбинација за 15 нов</a:t>
            </a:r>
            <a:r>
              <a:rPr lang="sr-Cyrl-CS" sz="2800"/>
              <a:t>ч</a:t>
            </a:r>
            <a:r>
              <a:rPr lang="sr-Latn-CS" sz="2800"/>
              <a:t>и</a:t>
            </a:r>
            <a:r>
              <a:rPr lang="sr-Cyrl-CS" sz="2800"/>
              <a:t>ћ</a:t>
            </a:r>
            <a:r>
              <a:rPr lang="sr-Latn-CS" sz="2800"/>
              <a:t>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sr-Latn-CS" sz="2800"/>
              <a:t>остоји образац за вероватно</a:t>
            </a:r>
            <a:r>
              <a:rPr lang="sr-Cyrl-CS" sz="2800"/>
              <a:t>ћ</a:t>
            </a:r>
            <a:r>
              <a:rPr lang="sr-Latn-CS" sz="2800"/>
              <a:t>у у смислу броја бацања и вероватно</a:t>
            </a:r>
            <a:r>
              <a:rPr lang="sr-Cyrl-CS" sz="2800"/>
              <a:t>ћ</a:t>
            </a:r>
            <a:r>
              <a:rPr lang="sr-Latn-CS" sz="2800"/>
              <a:t>е да </a:t>
            </a:r>
            <a:r>
              <a:rPr lang="sr-Cyrl-CS" sz="2800"/>
              <a:t>ћ</a:t>
            </a:r>
            <a:r>
              <a:rPr lang="sr-Latn-CS" sz="2800"/>
              <a:t>е глава бити та која </a:t>
            </a:r>
            <a:r>
              <a:rPr lang="sr-Cyrl-CS" sz="2800"/>
              <a:t>ћ</a:t>
            </a:r>
            <a:r>
              <a:rPr lang="sr-Latn-CS" sz="2800"/>
              <a:t>е пасти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имамо</a:t>
            </a:r>
            <a:r>
              <a:rPr lang="sr-Cyrl-CS" sz="2400"/>
              <a:t> </a:t>
            </a:r>
            <a:r>
              <a:rPr lang="sr-Latn-CS" sz="2400" i="1"/>
              <a:t>n</a:t>
            </a:r>
            <a:r>
              <a:rPr lang="sr-Cyrl-CS" sz="2400" i="1"/>
              <a:t> </a:t>
            </a:r>
            <a:r>
              <a:rPr lang="sr-Latn-CS" sz="2400"/>
              <a:t>независних истра</a:t>
            </a:r>
            <a:r>
              <a:rPr lang="sr-Cyrl-CS" sz="2400"/>
              <a:t>ж</a:t>
            </a:r>
            <a:r>
              <a:rPr lang="sr-Latn-CS" sz="2400"/>
              <a:t>ива</a:t>
            </a:r>
            <a:r>
              <a:rPr lang="sr-Cyrl-CS" sz="2400"/>
              <a:t>њ</a:t>
            </a:r>
            <a:r>
              <a:rPr lang="sr-Latn-CS" sz="2400"/>
              <a:t>а са вероватноћом да је ре</a:t>
            </a:r>
            <a:r>
              <a:rPr lang="sr-Cyrl-CS" sz="2400"/>
              <a:t>з</a:t>
            </a:r>
            <a:r>
              <a:rPr lang="sr-Latn-CS" sz="2400"/>
              <a:t>ултат истра</a:t>
            </a:r>
            <a:r>
              <a:rPr lang="sr-Cyrl-CS" sz="2400"/>
              <a:t>ж</a:t>
            </a:r>
            <a:r>
              <a:rPr lang="sr-Latn-CS" sz="2400"/>
              <a:t>ивања успе</a:t>
            </a:r>
            <a:r>
              <a:rPr lang="sr-Cyrl-CS" sz="2400"/>
              <a:t>ш</a:t>
            </a:r>
            <a:r>
              <a:rPr lang="sr-Latn-CS" sz="2400"/>
              <a:t>ан </a:t>
            </a:r>
            <a:r>
              <a:rPr lang="sr-Latn-CS" sz="2400" i="1"/>
              <a:t>p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B30A-55BD-49E5-B281-017378175CB1}" type="slidenum">
              <a:rPr lang="en-US"/>
              <a:pPr/>
              <a:t>43</a:t>
            </a:fld>
            <a:endParaRPr lang="en-US"/>
          </a:p>
        </p:txBody>
      </p:sp>
      <p:sp>
        <p:nvSpPr>
          <p:cNvPr id="98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Вероватно</a:t>
            </a:r>
            <a:r>
              <a:rPr lang="sr-Cyrl-CS"/>
              <a:t>ћ</a:t>
            </a:r>
            <a:r>
              <a:rPr lang="sr-Latn-CS"/>
              <a:t>а </a:t>
            </a:r>
            <a:r>
              <a:rPr lang="sr-Latn-CS" i="1"/>
              <a:t>r</a:t>
            </a:r>
            <a:r>
              <a:rPr lang="sr-Latn-CS"/>
              <a:t> успеха је</a:t>
            </a:r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г</a:t>
            </a:r>
            <a:r>
              <a:rPr lang="sr-Latn-CS"/>
              <a:t>де</a:t>
            </a:r>
            <a:r>
              <a:rPr lang="sr-Cyrl-CS"/>
              <a:t> се</a:t>
            </a:r>
            <a:r>
              <a:rPr lang="sr-Latn-CS"/>
              <a:t> </a:t>
            </a:r>
            <a:r>
              <a:rPr lang="sr-Latn-CS" i="1"/>
              <a:t>n!</a:t>
            </a:r>
            <a:r>
              <a:rPr lang="sr-Latn-CS"/>
              <a:t> </a:t>
            </a:r>
            <a:r>
              <a:rPr lang="sr-Cyrl-CS"/>
              <a:t>зове </a:t>
            </a:r>
            <a:r>
              <a:rPr lang="sr-Latn-CS" i="1"/>
              <a:t>n</a:t>
            </a:r>
            <a:r>
              <a:rPr lang="sr-Latn-CS"/>
              <a:t> фактор</a:t>
            </a:r>
            <a:r>
              <a:rPr lang="sr-Cyrl-CS"/>
              <a:t>ијел</a:t>
            </a:r>
            <a:r>
              <a:rPr lang="sr-Latn-CS"/>
              <a:t>, </a:t>
            </a:r>
            <a:r>
              <a:rPr lang="sr-Cyrl-CS"/>
              <a:t>и он </a:t>
            </a:r>
            <a:r>
              <a:rPr lang="sr-Latn-CS"/>
              <a:t>је</a:t>
            </a:r>
            <a:endParaRPr lang="sr-Cyrl-CS"/>
          </a:p>
          <a:p>
            <a:pPr>
              <a:buFontTx/>
              <a:buNone/>
            </a:pPr>
            <a:r>
              <a:rPr lang="sr-Latn-CS"/>
              <a:t> </a:t>
            </a:r>
          </a:p>
        </p:txBody>
      </p:sp>
      <p:sp>
        <p:nvSpPr>
          <p:cNvPr id="987140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7141" name="Object 5"/>
          <p:cNvGraphicFramePr>
            <a:graphicFrameLocks noChangeAspect="1"/>
          </p:cNvGraphicFramePr>
          <p:nvPr/>
        </p:nvGraphicFramePr>
        <p:xfrm>
          <a:off x="730250" y="2092325"/>
          <a:ext cx="6677025" cy="1103313"/>
        </p:xfrm>
        <a:graphic>
          <a:graphicData uri="http://schemas.openxmlformats.org/presentationml/2006/ole">
            <p:oleObj spid="_x0000_s987141" name="Equation" r:id="rId4" imgW="2247900" imgH="368300" progId="Equation.3">
              <p:embed/>
            </p:oleObj>
          </a:graphicData>
        </a:graphic>
      </p:graphicFrame>
      <p:sp>
        <p:nvSpPr>
          <p:cNvPr id="9871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7143" name="Object 7"/>
          <p:cNvGraphicFramePr>
            <a:graphicFrameLocks noChangeAspect="1"/>
          </p:cNvGraphicFramePr>
          <p:nvPr/>
        </p:nvGraphicFramePr>
        <p:xfrm>
          <a:off x="822325" y="4010025"/>
          <a:ext cx="4851400" cy="595313"/>
        </p:xfrm>
        <a:graphic>
          <a:graphicData uri="http://schemas.openxmlformats.org/presentationml/2006/ole">
            <p:oleObj spid="_x0000_s987143" name="Equation" r:id="rId5" imgW="1548728" imgH="19041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20A4-5484-477F-A72B-D082D10EE8E4}" type="slidenum">
              <a:rPr lang="en-US"/>
              <a:pPr/>
              <a:t>44</a:t>
            </a:fld>
            <a:endParaRPr lang="en-US"/>
          </a:p>
        </p:txBody>
      </p:sp>
      <p:sp>
        <p:nvSpPr>
          <p:cNvPr id="98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За било коју одређену серију </a:t>
            </a:r>
            <a:r>
              <a:rPr lang="sr-Latn-CS" i="1"/>
              <a:t>r</a:t>
            </a:r>
            <a:r>
              <a:rPr lang="sr-Latn-CS"/>
              <a:t> успеха, свака са вероватноћом </a:t>
            </a:r>
            <a:r>
              <a:rPr lang="sr-Latn-CS" i="1"/>
              <a:t>p</a:t>
            </a:r>
            <a:r>
              <a:rPr lang="sr-Latn-CS"/>
              <a:t>, и </a:t>
            </a:r>
            <a:r>
              <a:rPr lang="sr-Latn-CS" i="1"/>
              <a:t>n - r</a:t>
            </a:r>
            <a:r>
              <a:rPr lang="sr-Latn-CS"/>
              <a:t> неуспеха, сваки са вероватноћом 1</a:t>
            </a:r>
            <a:r>
              <a:rPr lang="sr-Cyrl-CS"/>
              <a:t> </a:t>
            </a:r>
            <a:r>
              <a:rPr lang="sr-Latn-CS"/>
              <a:t>-</a:t>
            </a:r>
            <a:r>
              <a:rPr lang="sr-Latn-CS" i="1"/>
              <a:t> p</a:t>
            </a:r>
            <a:r>
              <a:rPr lang="sr-Latn-CS"/>
              <a:t>, вероватно</a:t>
            </a:r>
            <a:r>
              <a:rPr lang="sr-Cyrl-CS"/>
              <a:t>ћ</a:t>
            </a:r>
            <a:r>
              <a:rPr lang="sr-Latn-CS"/>
              <a:t>а да ће се серије десити је</a:t>
            </a: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с обзиром на то да су истраживања независна и да се примењује правило множења </a:t>
            </a:r>
          </a:p>
        </p:txBody>
      </p:sp>
      <p:graphicFrame>
        <p:nvGraphicFramePr>
          <p:cNvPr id="989188" name="Object 4"/>
          <p:cNvGraphicFramePr>
            <a:graphicFrameLocks noChangeAspect="1"/>
          </p:cNvGraphicFramePr>
          <p:nvPr/>
        </p:nvGraphicFramePr>
        <p:xfrm>
          <a:off x="1173163" y="3476625"/>
          <a:ext cx="2584450" cy="815975"/>
        </p:xfrm>
        <a:graphic>
          <a:graphicData uri="http://schemas.openxmlformats.org/presentationml/2006/ole">
            <p:oleObj spid="_x0000_s989188" name="Equation" r:id="rId4" imgW="723586" imgH="228501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2609-859C-44FE-A4C3-BC3D0B122BDD}" type="slidenum">
              <a:rPr lang="en-US"/>
              <a:pPr/>
              <a:t>45</a:t>
            </a:fld>
            <a:endParaRPr lang="en-US"/>
          </a:p>
        </p:txBody>
      </p:sp>
      <p:sp>
        <p:nvSpPr>
          <p:cNvPr id="99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Број </a:t>
            </a:r>
            <a:r>
              <a:rPr lang="sr-Cyrl-CS" sz="2600"/>
              <a:t>начина </a:t>
            </a:r>
            <a:r>
              <a:rPr lang="sr-Latn-CS" sz="2600"/>
              <a:t>у којима </a:t>
            </a:r>
            <a:r>
              <a:rPr lang="sr-Latn-CS" sz="2600" i="1"/>
              <a:t>r</a:t>
            </a:r>
            <a:r>
              <a:rPr lang="sr-Latn-CS" sz="2600"/>
              <a:t> ствари могу бити изабране из </a:t>
            </a:r>
            <a:r>
              <a:rPr lang="sr-Latn-CS" sz="2600" i="1"/>
              <a:t>n </a:t>
            </a:r>
            <a:r>
              <a:rPr lang="sr-Latn-CS" sz="2600"/>
              <a:t>ствари је</a:t>
            </a: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r>
              <a:rPr lang="sr-Latn-CS" sz="2600"/>
              <a:t>Само се једна комбинација може десити у једном временском периоду, па имам</a:t>
            </a:r>
            <a:r>
              <a:rPr lang="sr-Cyrl-CS" sz="2600"/>
              <a:t>о</a:t>
            </a:r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r>
              <a:rPr lang="sr-Cyrl-CS" sz="2600"/>
              <a:t>начина </a:t>
            </a:r>
            <a:r>
              <a:rPr lang="sr-Latn-CS" sz="2600"/>
              <a:t>који међусобно искључују да се десе </a:t>
            </a:r>
            <a:r>
              <a:rPr lang="sr-Latn-CS" sz="2600" i="1"/>
              <a:t>r</a:t>
            </a:r>
            <a:r>
              <a:rPr lang="sr-Latn-CS" sz="2600"/>
              <a:t> успеси, сваки са вероватноћом </a:t>
            </a:r>
            <a:endParaRPr lang="sr-Cyrl-CS" sz="2600"/>
          </a:p>
          <a:p>
            <a:pPr>
              <a:lnSpc>
                <a:spcPct val="90000"/>
              </a:lnSpc>
            </a:pPr>
            <a:endParaRPr lang="sr-Latn-CS" sz="2600"/>
          </a:p>
        </p:txBody>
      </p:sp>
      <p:sp>
        <p:nvSpPr>
          <p:cNvPr id="991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1237" name="Object 5"/>
          <p:cNvGraphicFramePr>
            <a:graphicFrameLocks noChangeAspect="1"/>
          </p:cNvGraphicFramePr>
          <p:nvPr/>
        </p:nvGraphicFramePr>
        <p:xfrm>
          <a:off x="1069975" y="2193925"/>
          <a:ext cx="1216025" cy="928688"/>
        </p:xfrm>
        <a:graphic>
          <a:graphicData uri="http://schemas.openxmlformats.org/presentationml/2006/ole">
            <p:oleObj spid="_x0000_s991237" name="Equation" r:id="rId4" imgW="482391" imgH="368140" progId="Equation.3">
              <p:embed/>
            </p:oleObj>
          </a:graphicData>
        </a:graphic>
      </p:graphicFrame>
      <p:sp>
        <p:nvSpPr>
          <p:cNvPr id="9912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1239" name="Object 7"/>
          <p:cNvGraphicFramePr>
            <a:graphicFrameLocks noChangeAspect="1"/>
          </p:cNvGraphicFramePr>
          <p:nvPr/>
        </p:nvGraphicFramePr>
        <p:xfrm>
          <a:off x="1109663" y="3924300"/>
          <a:ext cx="1216025" cy="930275"/>
        </p:xfrm>
        <a:graphic>
          <a:graphicData uri="http://schemas.openxmlformats.org/presentationml/2006/ole">
            <p:oleObj spid="_x0000_s991239" name="Equation" r:id="rId5" imgW="482391" imgH="368140" progId="Equation.3">
              <p:embed/>
            </p:oleObj>
          </a:graphicData>
        </a:graphic>
      </p:graphicFrame>
      <p:sp>
        <p:nvSpPr>
          <p:cNvPr id="991240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1241" name="Object 9"/>
          <p:cNvGraphicFramePr>
            <a:graphicFrameLocks noChangeAspect="1"/>
          </p:cNvGraphicFramePr>
          <p:nvPr/>
        </p:nvGraphicFramePr>
        <p:xfrm>
          <a:off x="1030288" y="5691188"/>
          <a:ext cx="2051050" cy="647700"/>
        </p:xfrm>
        <a:graphic>
          <a:graphicData uri="http://schemas.openxmlformats.org/presentationml/2006/ole">
            <p:oleObj spid="_x0000_s991241" name="Equation" r:id="rId6" imgW="723586" imgH="228501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C228B-2C72-4D03-99A1-6876FA781FAD}" type="slidenum">
              <a:rPr lang="en-US"/>
              <a:pPr/>
              <a:t>46</a:t>
            </a:fld>
            <a:endParaRPr lang="en-US"/>
          </a:p>
        </p:txBody>
      </p:sp>
      <p:sp>
        <p:nvSpPr>
          <p:cNvPr id="99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Вероватноћа да имамо </a:t>
            </a:r>
            <a:r>
              <a:rPr lang="sr-Latn-CS" i="1"/>
              <a:t>r</a:t>
            </a:r>
            <a:r>
              <a:rPr lang="sr-Latn-CS"/>
              <a:t> успехе </a:t>
            </a:r>
            <a:r>
              <a:rPr lang="sr-Cyrl-CS"/>
              <a:t>је </a:t>
            </a:r>
            <a:r>
              <a:rPr lang="sr-Latn-CS"/>
              <a:t>сум</a:t>
            </a:r>
            <a:r>
              <a:rPr lang="sr-Cyrl-CS"/>
              <a:t>а </a:t>
            </a:r>
            <a:r>
              <a:rPr lang="sr-Latn-CS"/>
              <a:t>ових</a:t>
            </a:r>
            <a:r>
              <a:rPr lang="sr-Cyrl-CS"/>
              <a:t> </a:t>
            </a:r>
          </a:p>
          <a:p>
            <a:endParaRPr lang="sr-Cyrl-CS"/>
          </a:p>
          <a:p>
            <a:endParaRPr lang="sr-Cyrl-CS"/>
          </a:p>
          <a:p>
            <a:r>
              <a:rPr lang="sr-Latn-CS"/>
              <a:t>вероватноћа, што нам даје </a:t>
            </a:r>
            <a:r>
              <a:rPr lang="sr-Cyrl-CS"/>
              <a:t>претходна формула</a:t>
            </a:r>
            <a:endParaRPr lang="sr-Latn-CS"/>
          </a:p>
        </p:txBody>
      </p:sp>
      <p:sp>
        <p:nvSpPr>
          <p:cNvPr id="9932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3285" name="Object 5"/>
          <p:cNvGraphicFramePr>
            <a:graphicFrameLocks noChangeAspect="1"/>
          </p:cNvGraphicFramePr>
          <p:nvPr/>
        </p:nvGraphicFramePr>
        <p:xfrm>
          <a:off x="1214438" y="2487613"/>
          <a:ext cx="1676400" cy="1281112"/>
        </p:xfrm>
        <a:graphic>
          <a:graphicData uri="http://schemas.openxmlformats.org/presentationml/2006/ole">
            <p:oleObj spid="_x0000_s993285" name="Equation" r:id="rId4" imgW="482391" imgH="36814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C73-F71A-41CB-9680-F23D54DC622C}" type="slidenum">
              <a:rPr lang="en-US"/>
              <a:pPr/>
              <a:t>47</a:t>
            </a:fld>
            <a:endParaRPr lang="en-US"/>
          </a:p>
        </p:txBody>
      </p:sp>
      <p:sp>
        <p:nvSpPr>
          <p:cNvPr id="99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/>
              <a:t>Биномна расподела са различитим </a:t>
            </a:r>
            <a:r>
              <a:rPr lang="sr-Latn-CS" sz="3200" i="1"/>
              <a:t>n</a:t>
            </a:r>
            <a:r>
              <a:rPr lang="sr-Latn-CS" sz="3200"/>
              <a:t>,  </a:t>
            </a:r>
            <a:r>
              <a:rPr lang="sr-Latn-CS" sz="3200" i="1"/>
              <a:t>p</a:t>
            </a:r>
            <a:r>
              <a:rPr lang="sr-Latn-CS" sz="3200"/>
              <a:t> = 0.3</a:t>
            </a:r>
          </a:p>
        </p:txBody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95332" name="Picture 4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789113"/>
            <a:ext cx="8934450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E060-B5A3-4804-963B-BD1D92A53D3E}" type="slidenum">
              <a:rPr lang="en-US"/>
              <a:pPr/>
              <a:t>48</a:t>
            </a:fld>
            <a:endParaRPr lang="en-US"/>
          </a:p>
        </p:txBody>
      </p:sp>
      <p:sp>
        <p:nvSpPr>
          <p:cNvPr id="99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В</a:t>
            </a:r>
            <a:r>
              <a:rPr lang="sr-Latn-CS"/>
              <a:t>ероватноћа за две главе (r</a:t>
            </a:r>
            <a:r>
              <a:rPr lang="sr-Cyrl-CS"/>
              <a:t>=2</a:t>
            </a:r>
            <a:r>
              <a:rPr lang="sr-Latn-CS"/>
              <a:t>) је:</a:t>
            </a:r>
          </a:p>
          <a:p>
            <a:endParaRPr lang="sr-Latn-CS"/>
          </a:p>
          <a:p>
            <a:endParaRPr lang="sr-Latn-CS"/>
          </a:p>
          <a:p>
            <a:r>
              <a:rPr lang="sr-Latn-CS"/>
              <a:t>0! = 1, и било </a:t>
            </a:r>
            <a:r>
              <a:rPr lang="sr-Cyrl-CS"/>
              <a:t>ш</a:t>
            </a:r>
            <a:r>
              <a:rPr lang="sr-Latn-CS"/>
              <a:t>та </a:t>
            </a:r>
            <a:r>
              <a:rPr lang="sr-Cyrl-CS"/>
              <a:t>степеновано на</a:t>
            </a:r>
            <a:r>
              <a:rPr lang="sr-Latn-CS"/>
              <a:t> 0 је 1. </a:t>
            </a:r>
          </a:p>
          <a:p>
            <a:r>
              <a:rPr lang="sr-Cyrl-CS"/>
              <a:t>За </a:t>
            </a:r>
            <a:r>
              <a:rPr lang="sr-Latn-CS" i="1"/>
              <a:t>r</a:t>
            </a:r>
            <a:r>
              <a:rPr lang="sr-Latn-CS"/>
              <a:t> = 1 </a:t>
            </a:r>
            <a:r>
              <a:rPr lang="sr-Cyrl-CS"/>
              <a:t>и </a:t>
            </a:r>
            <a:r>
              <a:rPr lang="sr-Latn-CS" i="1"/>
              <a:t>r</a:t>
            </a:r>
            <a:r>
              <a:rPr lang="sr-Latn-CS"/>
              <a:t> = 0</a:t>
            </a:r>
          </a:p>
        </p:txBody>
      </p:sp>
      <p:sp>
        <p:nvSpPr>
          <p:cNvPr id="997380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7381" name="Object 5"/>
          <p:cNvGraphicFramePr>
            <a:graphicFrameLocks noChangeAspect="1"/>
          </p:cNvGraphicFramePr>
          <p:nvPr/>
        </p:nvGraphicFramePr>
        <p:xfrm>
          <a:off x="22225" y="2343150"/>
          <a:ext cx="9121775" cy="736600"/>
        </p:xfrm>
        <a:graphic>
          <a:graphicData uri="http://schemas.openxmlformats.org/presentationml/2006/ole">
            <p:oleObj spid="_x0000_s997381" name="Equation" r:id="rId4" imgW="4610100" imgH="368300" progId="Equation.3">
              <p:embed/>
            </p:oleObj>
          </a:graphicData>
        </a:graphic>
      </p:graphicFrame>
      <p:sp>
        <p:nvSpPr>
          <p:cNvPr id="997382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7383" name="Object 7"/>
          <p:cNvGraphicFramePr>
            <a:graphicFrameLocks noChangeAspect="1"/>
          </p:cNvGraphicFramePr>
          <p:nvPr/>
        </p:nvGraphicFramePr>
        <p:xfrm>
          <a:off x="862013" y="4533900"/>
          <a:ext cx="7943850" cy="912813"/>
        </p:xfrm>
        <a:graphic>
          <a:graphicData uri="http://schemas.openxmlformats.org/presentationml/2006/ole">
            <p:oleObj spid="_x0000_s997383" name="Equation" r:id="rId5" imgW="3073400" imgH="342900" progId="Equation.3">
              <p:embed/>
            </p:oleObj>
          </a:graphicData>
        </a:graphic>
      </p:graphicFrame>
      <p:sp>
        <p:nvSpPr>
          <p:cNvPr id="997384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7385" name="Object 9"/>
          <p:cNvGraphicFramePr>
            <a:graphicFrameLocks noChangeAspect="1"/>
          </p:cNvGraphicFramePr>
          <p:nvPr/>
        </p:nvGraphicFramePr>
        <p:xfrm>
          <a:off x="863600" y="5486400"/>
          <a:ext cx="7915275" cy="887413"/>
        </p:xfrm>
        <a:graphic>
          <a:graphicData uri="http://schemas.openxmlformats.org/presentationml/2006/ole">
            <p:oleObj spid="_x0000_s997385" name="Equation" r:id="rId6" imgW="3149600" imgH="3429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0C83-8E90-4ABF-A100-F9DE3DCBD118}" type="slidenum">
              <a:rPr lang="en-US"/>
              <a:pPr/>
              <a:t>49</a:t>
            </a:fld>
            <a:endParaRPr lang="en-US"/>
          </a:p>
        </p:txBody>
      </p:sp>
      <p:sp>
        <p:nvSpPr>
          <p:cNvPr id="99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Средина и варијанса</a:t>
            </a:r>
            <a:r>
              <a:rPr lang="sr-Latn-CS" sz="3600"/>
              <a:t> (</a:t>
            </a:r>
            <a:r>
              <a:rPr lang="en-GB" sz="3600"/>
              <a:t>М</a:t>
            </a:r>
            <a:r>
              <a:rPr lang="sr-Latn-CS" sz="3600"/>
              <a:t>ean and variance)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Средина </a:t>
            </a:r>
            <a:r>
              <a:rPr lang="sr-Latn-CS"/>
              <a:t>је просечна вредност случајне променљиве у дужем временском периоду</a:t>
            </a:r>
            <a:endParaRPr lang="sr-Cyrl-CS"/>
          </a:p>
          <a:p>
            <a:r>
              <a:rPr lang="sr-Latn-CS"/>
              <a:t>Она се такође зове очекивана вредност</a:t>
            </a:r>
            <a:r>
              <a:rPr lang="sr-Cyrl-CS"/>
              <a:t> (</a:t>
            </a:r>
            <a:r>
              <a:rPr lang="sr-Latn-CS" i="1"/>
              <a:t>expected value</a:t>
            </a:r>
            <a:r>
              <a:rPr lang="sr-Cyrl-CS"/>
              <a:t>) </a:t>
            </a:r>
            <a:r>
              <a:rPr lang="sr-Latn-CS"/>
              <a:t>или очекивање</a:t>
            </a:r>
            <a:r>
              <a:rPr lang="sr-Cyrl-CS"/>
              <a:t> (</a:t>
            </a:r>
            <a:r>
              <a:rPr lang="sr-Latn-CS" i="1"/>
              <a:t>expectation</a:t>
            </a:r>
            <a:r>
              <a:rPr lang="sr-Cyrl-CS"/>
              <a:t>)</a:t>
            </a:r>
          </a:p>
          <a:p>
            <a:r>
              <a:rPr lang="sr-Cyrl-CS"/>
              <a:t>О</a:t>
            </a:r>
            <a:r>
              <a:rPr lang="sr-Latn-CS"/>
              <a:t>чекивање случајне променљиве X се обично означава са Е(X)</a:t>
            </a:r>
            <a:endParaRPr lang="sr-Cyrl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5E1-14C2-486D-8810-1BD93D3CC2AA}" type="slidenum">
              <a:rPr lang="en-US"/>
              <a:pPr/>
              <a:t>5</a:t>
            </a:fld>
            <a:endParaRPr lang="en-US"/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Значајне </a:t>
            </a:r>
            <a:r>
              <a:rPr lang="sr-Cyrl-CS" sz="3600"/>
              <a:t>бројке</a:t>
            </a:r>
            <a:r>
              <a:rPr lang="en-GB" sz="3600"/>
              <a:t> (significant figures)</a:t>
            </a:r>
            <a:endParaRPr lang="sr-Latn-CS" sz="3600"/>
          </a:p>
        </p:txBody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200"/>
              <a:t>Број 0.001 10 је дат на 5 децималних места, број цифара иза децималне тачке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Kада је заокруживање на најближи број, остављамо последњу значајну цифру, 9 у овом случају, ако је оно што следи мање од 5, и увећа</a:t>
            </a:r>
            <a:r>
              <a:rPr lang="sr-Cyrl-CS" sz="2200"/>
              <a:t>вамо </a:t>
            </a:r>
            <a:r>
              <a:rPr lang="pl-PL" sz="2200"/>
              <a:t>за један, ако је оно што следи веће од 5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it-IT" sz="2200"/>
              <a:t>0, 1, 2, 3, 4 иде доле и 5, 6, 7, 8, 9 иде горе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it-IT" sz="2200"/>
              <a:t>У примеру стопе смртности од рака плућа, претпоставимо да заокружујемо бројилац и именилац на две значајне бројке. </a:t>
            </a:r>
            <a:endParaRPr lang="sr-Cyrl-CS" sz="2200"/>
          </a:p>
          <a:p>
            <a:pPr lvl="1">
              <a:lnSpc>
                <a:spcPct val="90000"/>
              </a:lnSpc>
            </a:pPr>
            <a:r>
              <a:rPr lang="it-IT" sz="2000"/>
              <a:t>Имамо 27 000/24 000 000 = 0</a:t>
            </a:r>
            <a:r>
              <a:rPr lang="sr-Cyrl-CS" sz="2000"/>
              <a:t>.</a:t>
            </a:r>
            <a:r>
              <a:rPr lang="it-IT" sz="2000"/>
              <a:t>001 125, а одговор је тачан само за две бројке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Latn-CS" sz="2200"/>
              <a:t>M</a:t>
            </a:r>
            <a:r>
              <a:rPr lang="it-IT" sz="2200"/>
              <a:t>оже </a:t>
            </a:r>
            <a:r>
              <a:rPr lang="sr-Cyrl-CS" sz="2200"/>
              <a:t>се </a:t>
            </a:r>
            <a:r>
              <a:rPr lang="it-IT" sz="2200"/>
              <a:t>раширити кроз рачунање и изазвати накупљање грешака</a:t>
            </a:r>
            <a:endParaRPr lang="sr-Latn-CS" sz="22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4058-FA04-4810-B2DC-87D2DED0A924}" type="slidenum">
              <a:rPr lang="en-US"/>
              <a:pPr/>
              <a:t>50</a:t>
            </a:fld>
            <a:endParaRPr lang="en-US"/>
          </a:p>
        </p:txBody>
      </p:sp>
      <p:sp>
        <p:nvSpPr>
          <p:cNvPr id="100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Р</a:t>
            </a:r>
            <a:r>
              <a:rPr lang="sr-Latn-CS" sz="2600"/>
              <a:t>азмотримо број глава у бацању два новчића</a:t>
            </a:r>
            <a:endParaRPr lang="sr-Cyrl-CS" sz="2600"/>
          </a:p>
          <a:p>
            <a:r>
              <a:rPr lang="sr-Latn-CS" sz="2600"/>
              <a:t>Добијемо 0 глава у 1/4 парова новчића, тј. са вероватноћом 1/4</a:t>
            </a:r>
            <a:endParaRPr lang="sr-Cyrl-CS" sz="2600"/>
          </a:p>
          <a:p>
            <a:r>
              <a:rPr lang="sr-Latn-CS" sz="2600"/>
              <a:t>Добијамо 1 главу у 1/2 парова новчића, </a:t>
            </a:r>
            <a:r>
              <a:rPr lang="sr-Cyrl-CS" sz="2600"/>
              <a:t>и </a:t>
            </a:r>
            <a:r>
              <a:rPr lang="sr-Latn-CS" sz="2600"/>
              <a:t>2 главе у 1/4 парова</a:t>
            </a:r>
            <a:endParaRPr lang="sr-Cyrl-CS" sz="2600"/>
          </a:p>
          <a:p>
            <a:r>
              <a:rPr lang="sr-Latn-CS" sz="2600"/>
              <a:t>Просечна вредност коју треба да добијемо у дужем временском периоду добија се тако </a:t>
            </a:r>
            <a:r>
              <a:rPr lang="sr-Cyrl-CS" sz="2600"/>
              <a:t>ш</a:t>
            </a:r>
            <a:r>
              <a:rPr lang="sr-Latn-CS" sz="2600"/>
              <a:t>то помножимо сваку вредност </a:t>
            </a:r>
            <a:r>
              <a:rPr lang="sr-Cyrl-CS" sz="2600"/>
              <a:t>са </a:t>
            </a:r>
            <a:r>
              <a:rPr lang="sr-Latn-CS" sz="2600"/>
              <a:t>пропорциј</a:t>
            </a:r>
            <a:r>
              <a:rPr lang="sr-Cyrl-CS" sz="2600"/>
              <a:t>ом </a:t>
            </a:r>
            <a:r>
              <a:rPr lang="sr-Latn-CS" sz="2600"/>
              <a:t>парова у којој се јавља и </a:t>
            </a:r>
            <a:r>
              <a:rPr lang="sr-Cyrl-CS" sz="2600"/>
              <a:t>саберемо их</a:t>
            </a:r>
            <a:r>
              <a:rPr lang="sr-Latn-CS" sz="2600"/>
              <a:t>:</a:t>
            </a:r>
          </a:p>
        </p:txBody>
      </p:sp>
      <p:sp>
        <p:nvSpPr>
          <p:cNvPr id="1001476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1477" name="Object 5"/>
          <p:cNvGraphicFramePr>
            <a:graphicFrameLocks noChangeAspect="1"/>
          </p:cNvGraphicFramePr>
          <p:nvPr/>
        </p:nvGraphicFramePr>
        <p:xfrm>
          <a:off x="1022350" y="5399088"/>
          <a:ext cx="5359400" cy="931862"/>
        </p:xfrm>
        <a:graphic>
          <a:graphicData uri="http://schemas.openxmlformats.org/presentationml/2006/ole">
            <p:oleObj spid="_x0000_s1001477" name="Equation" r:id="rId4" imgW="1968500" imgH="3429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F14FB-C59E-4DC4-8285-7CBFFE659E04}" type="slidenum">
              <a:rPr lang="en-US"/>
              <a:pPr/>
              <a:t>51</a:t>
            </a:fld>
            <a:endParaRPr lang="en-US"/>
          </a:p>
        </p:txBody>
      </p:sp>
      <p:sp>
        <p:nvSpPr>
          <p:cNvPr id="100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Aко наставимо да бацамо новчиће, просечан број глава по пару би био 1</a:t>
            </a:r>
            <a:endParaRPr lang="sr-Cyrl-CS" sz="2800"/>
          </a:p>
          <a:p>
            <a:r>
              <a:rPr lang="sr-Latn-CS" sz="2800"/>
              <a:t>Стога за сваку случајну променљиву која </a:t>
            </a:r>
            <a:r>
              <a:rPr lang="sr-Cyrl-CS" sz="2800"/>
              <a:t>узима дискретне </a:t>
            </a:r>
            <a:r>
              <a:rPr lang="sr-Latn-CS" sz="2800"/>
              <a:t>вреднос</a:t>
            </a:r>
            <a:r>
              <a:rPr lang="sr-Cyrl-CS" sz="2800"/>
              <a:t>т</a:t>
            </a:r>
            <a:r>
              <a:rPr lang="sr-Latn-CS" sz="2800"/>
              <a:t>и сред</a:t>
            </a:r>
            <a:r>
              <a:rPr lang="sr-Cyrl-CS" sz="2800"/>
              <a:t>ине</a:t>
            </a:r>
            <a:r>
              <a:rPr lang="sr-Latn-CS" sz="2800"/>
              <a:t>, </a:t>
            </a:r>
            <a:endParaRPr lang="sr-Cyrl-CS" sz="2800"/>
          </a:p>
          <a:p>
            <a:pPr lvl="1"/>
            <a:r>
              <a:rPr lang="sr-Latn-CS" sz="2400"/>
              <a:t>очекивање или очекивана вредност се налази у сумирању сваке појединачне вредности која је помножена својом вероватноћом</a:t>
            </a:r>
          </a:p>
          <a:p>
            <a:r>
              <a:rPr lang="sr-Cyrl-CS" sz="2800"/>
              <a:t>О</a:t>
            </a:r>
            <a:r>
              <a:rPr lang="sr-Latn-CS" sz="2800"/>
              <a:t>чекивана вредност случајне променљиве не мора да буде вредност коју та променљива може да добије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F3D-7040-4AB4-98A6-2658BC7BFD69}" type="slidenum">
              <a:rPr lang="en-US"/>
              <a:pPr/>
              <a:t>52</a:t>
            </a:fld>
            <a:endParaRPr lang="en-US"/>
          </a:p>
        </p:txBody>
      </p:sp>
      <p:sp>
        <p:nvSpPr>
          <p:cNvPr id="100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Варијанса случајне променљиве је просечн</a:t>
            </a:r>
            <a:r>
              <a:rPr lang="sr-Cyrl-CS"/>
              <a:t>а </a:t>
            </a:r>
            <a:r>
              <a:rPr lang="sr-Latn-CS"/>
              <a:t>разлик</a:t>
            </a:r>
            <a:r>
              <a:rPr lang="sr-Cyrl-CS"/>
              <a:t>а</a:t>
            </a:r>
            <a:r>
              <a:rPr lang="sr-Latn-CS"/>
              <a:t> на квадрат од средине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За број глава у бацању два новчића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0 је 1 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4 </a:t>
            </a:r>
            <a:r>
              <a:rPr lang="sr-Latn-CS"/>
              <a:t>парова новчића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1 је </a:t>
            </a:r>
            <a:r>
              <a:rPr lang="sr-Cyrl-CS"/>
              <a:t>1 </a:t>
            </a:r>
            <a:r>
              <a:rPr lang="sr-Latn-CS"/>
              <a:t>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2 </a:t>
            </a:r>
            <a:r>
              <a:rPr lang="sr-Latn-CS"/>
              <a:t>парова и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2 је</a:t>
            </a:r>
            <a:r>
              <a:rPr lang="sr-Cyrl-CS"/>
              <a:t> </a:t>
            </a:r>
            <a:r>
              <a:rPr lang="sr-Latn-CS"/>
              <a:t>1 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4 </a:t>
            </a:r>
            <a:r>
              <a:rPr lang="sr-Latn-CS"/>
              <a:t>парова, тј. са вероватноћом</a:t>
            </a:r>
            <a:r>
              <a:rPr lang="sr-Cyrl-CS"/>
              <a:t> </a:t>
            </a:r>
            <a:r>
              <a:rPr lang="sr-Latn-CS"/>
              <a:t>1/</a:t>
            </a:r>
            <a:r>
              <a:rPr lang="sr-Cyrl-CS"/>
              <a:t>4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B2BE-F27E-47B0-9F2E-F21BAA45AC34}" type="slidenum">
              <a:rPr lang="en-US"/>
              <a:pPr/>
              <a:t>53</a:t>
            </a:fld>
            <a:endParaRPr lang="en-US"/>
          </a:p>
        </p:txBody>
      </p:sp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Варијанса се налази у квадрирању тих разлика, множећи их пропорци</a:t>
            </a:r>
            <a:r>
              <a:rPr lang="sr-Cyrl-CS" sz="2800"/>
              <a:t>ј</a:t>
            </a:r>
            <a:r>
              <a:rPr lang="sr-Latn-CS" sz="2800"/>
              <a:t>ом броја пута у којима </a:t>
            </a:r>
            <a:r>
              <a:rPr lang="sr-Cyrl-CS" sz="2800"/>
              <a:t>ћ</a:t>
            </a:r>
            <a:r>
              <a:rPr lang="sr-Latn-CS" sz="2800"/>
              <a:t>е се десити разлика (вероватноћ</a:t>
            </a:r>
            <a:r>
              <a:rPr lang="sr-Cyrl-CS" sz="2800"/>
              <a:t>ом</a:t>
            </a:r>
            <a:r>
              <a:rPr lang="sr-Latn-CS" sz="2800"/>
              <a:t>) и </a:t>
            </a:r>
            <a:r>
              <a:rPr lang="sr-Cyrl-CS" sz="2800"/>
              <a:t>сабирањем</a:t>
            </a:r>
            <a:r>
              <a:rPr lang="sr-Latn-CS" sz="2800"/>
              <a:t>: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Cyrl-CS" sz="2800"/>
              <a:t>В</a:t>
            </a:r>
            <a:r>
              <a:rPr lang="sr-Latn-CS" sz="2800"/>
              <a:t>аријансу случајне променљиве X са VАR(X)</a:t>
            </a:r>
          </a:p>
        </p:txBody>
      </p:sp>
      <p:sp>
        <p:nvSpPr>
          <p:cNvPr id="1007620" name="Rectangle 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7621" name="Object 5"/>
          <p:cNvGraphicFramePr>
            <a:graphicFrameLocks noChangeAspect="1"/>
          </p:cNvGraphicFramePr>
          <p:nvPr/>
        </p:nvGraphicFramePr>
        <p:xfrm>
          <a:off x="142875" y="3419475"/>
          <a:ext cx="8867775" cy="692150"/>
        </p:xfrm>
        <a:graphic>
          <a:graphicData uri="http://schemas.openxmlformats.org/presentationml/2006/ole">
            <p:oleObj spid="_x0000_s1007621" name="Equation" r:id="rId4" imgW="4521200" imgH="342900" progId="Equation.3">
              <p:embed/>
            </p:oleObj>
          </a:graphicData>
        </a:graphic>
      </p:graphicFrame>
      <p:sp>
        <p:nvSpPr>
          <p:cNvPr id="1007622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7623" name="Object 7"/>
          <p:cNvGraphicFramePr>
            <a:graphicFrameLocks noChangeAspect="1"/>
          </p:cNvGraphicFramePr>
          <p:nvPr/>
        </p:nvGraphicFramePr>
        <p:xfrm>
          <a:off x="1216025" y="4973638"/>
          <a:ext cx="3838575" cy="617537"/>
        </p:xfrm>
        <a:graphic>
          <a:graphicData uri="http://schemas.openxmlformats.org/presentationml/2006/ole">
            <p:oleObj spid="_x0000_s1007623" name="Equation" r:id="rId5" imgW="1358310" imgH="215806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C80C-F900-40D3-A88E-9AD04C2407AF}" type="slidenum">
              <a:rPr lang="en-US"/>
              <a:pPr/>
              <a:t>54</a:t>
            </a:fld>
            <a:endParaRPr lang="en-US"/>
          </a:p>
        </p:txBody>
      </p:sp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Latn-CS"/>
              <a:t>Kвадратни корен варијансе је стандардн</a:t>
            </a:r>
            <a:r>
              <a:rPr lang="sr-Cyrl-CS"/>
              <a:t>о </a:t>
            </a:r>
            <a:r>
              <a:rPr lang="sr-Latn-CS"/>
              <a:t>одступање случајне променљиве или расподеле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Г</a:t>
            </a:r>
            <a:r>
              <a:rPr lang="sr-Latn-CS"/>
              <a:t>рчко слово µ, које се изговара ''м</a:t>
            </a:r>
            <a:r>
              <a:rPr lang="sr-Cyrl-CS"/>
              <a:t>и</a:t>
            </a:r>
            <a:r>
              <a:rPr lang="sr-Latn-CS"/>
              <a:t>'', </a:t>
            </a:r>
            <a:r>
              <a:rPr lang="sr-Cyrl-CS"/>
              <a:t>користимо </a:t>
            </a:r>
            <a:r>
              <a:rPr lang="sr-Latn-CS"/>
              <a:t>за </a:t>
            </a:r>
            <a:r>
              <a:rPr lang="sr-Cyrl-CS"/>
              <a:t>средину</a:t>
            </a:r>
          </a:p>
          <a:p>
            <a:pPr>
              <a:lnSpc>
                <a:spcPct val="95000"/>
              </a:lnSpc>
            </a:pPr>
            <a:r>
              <a:rPr lang="sr-Cyrl-CS"/>
              <a:t>Г</a:t>
            </a:r>
            <a:r>
              <a:rPr lang="sr-Latn-CS"/>
              <a:t>рчко слово σ, ''сигма'', </a:t>
            </a:r>
            <a:r>
              <a:rPr lang="sr-Cyrl-CS"/>
              <a:t>користимо </a:t>
            </a:r>
            <a:r>
              <a:rPr lang="sr-Latn-CS"/>
              <a:t>за стандард</a:t>
            </a:r>
            <a:r>
              <a:rPr lang="sr-Cyrl-CS"/>
              <a:t>но одступање </a:t>
            </a:r>
            <a:r>
              <a:rPr lang="sr-Latn-CS"/>
              <a:t>расподеле вероватноће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Latn-CS"/>
              <a:t>Варијанса је σ</a:t>
            </a:r>
            <a:r>
              <a:rPr lang="sr-Latn-CS" baseline="30000"/>
              <a:t>2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11029-DF2F-4932-9634-BF7F686B1544}" type="slidenum">
              <a:rPr lang="en-US"/>
              <a:pPr/>
              <a:t>6</a:t>
            </a:fld>
            <a:endParaRPr lang="en-US"/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Табела </a:t>
            </a:r>
            <a:r>
              <a:rPr lang="sr-Cyrl-CS" sz="2600"/>
              <a:t>2</a:t>
            </a:r>
            <a:r>
              <a:rPr lang="sr-Latn-CS" sz="2600"/>
              <a:t>.1  </a:t>
            </a:r>
            <a:r>
              <a:rPr lang="sv-SE" sz="2600"/>
              <a:t>Умрли према полу и узроку, Енглеска и Велс, </a:t>
            </a:r>
            <a:r>
              <a:rPr lang="sr-Latn-CS" sz="2600"/>
              <a:t>1989 (OPCS 1991, DH2 No. 10)</a:t>
            </a:r>
          </a:p>
        </p:txBody>
      </p:sp>
      <p:graphicFrame>
        <p:nvGraphicFramePr>
          <p:cNvPr id="911363" name="Object 3"/>
          <p:cNvGraphicFramePr>
            <a:graphicFrameLocks noChangeAspect="1"/>
          </p:cNvGraphicFramePr>
          <p:nvPr>
            <p:ph idx="1"/>
          </p:nvPr>
        </p:nvGraphicFramePr>
        <p:xfrm>
          <a:off x="479425" y="1409700"/>
          <a:ext cx="7994650" cy="4899025"/>
        </p:xfrm>
        <a:graphic>
          <a:graphicData uri="http://schemas.openxmlformats.org/presentationml/2006/ole">
            <p:oleObj spid="_x0000_s911363" name="Document" r:id="rId4" imgW="6013991" imgH="375968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FCD8-4FDD-41C7-802E-2F0A35A9BEEE}" type="slidenum">
              <a:rPr lang="en-US"/>
              <a:pPr/>
              <a:t>7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Табела </a:t>
            </a:r>
            <a:r>
              <a:rPr lang="sr-Cyrl-CS" sz="2600"/>
              <a:t>2</a:t>
            </a:r>
            <a:r>
              <a:rPr lang="sr-Latn-CS" sz="2600"/>
              <a:t>.1  </a:t>
            </a:r>
            <a:r>
              <a:rPr lang="sv-SE" sz="2600"/>
              <a:t>Умрли према полу и узроку, Енглеска и Велс, </a:t>
            </a:r>
            <a:r>
              <a:rPr lang="sr-Latn-CS" sz="2600"/>
              <a:t>1989 (OPCS 1991, DH2 No. 10)</a:t>
            </a:r>
          </a:p>
        </p:txBody>
      </p:sp>
      <p:graphicFrame>
        <p:nvGraphicFramePr>
          <p:cNvPr id="913411" name="Object 3"/>
          <p:cNvGraphicFramePr>
            <a:graphicFrameLocks noChangeAspect="1"/>
          </p:cNvGraphicFramePr>
          <p:nvPr>
            <p:ph idx="1"/>
          </p:nvPr>
        </p:nvGraphicFramePr>
        <p:xfrm>
          <a:off x="1495425" y="1374775"/>
          <a:ext cx="6581775" cy="5051425"/>
        </p:xfrm>
        <a:graphic>
          <a:graphicData uri="http://schemas.openxmlformats.org/presentationml/2006/ole">
            <p:oleObj spid="_x0000_s913411" name="Document" r:id="rId4" imgW="6023700" imgH="459412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408-2999-47BB-91C4-E2C97D039BF0}" type="slidenum">
              <a:rPr lang="en-US"/>
              <a:pPr/>
              <a:t>8</a:t>
            </a:fld>
            <a:endParaRPr 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/>
              <a:t>Табела </a:t>
            </a:r>
            <a:r>
              <a:rPr lang="sr-Cyrl-CS" sz="2400"/>
              <a:t>2</a:t>
            </a:r>
            <a:r>
              <a:rPr lang="sr-Latn-CS" sz="2400"/>
              <a:t>.2 </a:t>
            </a:r>
            <a:r>
              <a:rPr lang="sv-SE" sz="2400"/>
              <a:t>Умрли према полу и узроку, Енглеска и Велс, 1989, заокружен</a:t>
            </a:r>
            <a:r>
              <a:rPr lang="sr-Cyrl-CS" sz="2400"/>
              <a:t>и </a:t>
            </a:r>
            <a:r>
              <a:rPr lang="sv-SE" sz="2400"/>
              <a:t>на једну значајну бројку</a:t>
            </a:r>
            <a:r>
              <a:rPr lang="sr-Latn-CS" sz="2400"/>
              <a:t> </a:t>
            </a:r>
          </a:p>
        </p:txBody>
      </p:sp>
      <p:graphicFrame>
        <p:nvGraphicFramePr>
          <p:cNvPr id="915459" name="Object 3"/>
          <p:cNvGraphicFramePr>
            <a:graphicFrameLocks noChangeAspect="1"/>
          </p:cNvGraphicFramePr>
          <p:nvPr>
            <p:ph idx="1"/>
          </p:nvPr>
        </p:nvGraphicFramePr>
        <p:xfrm>
          <a:off x="541338" y="1362075"/>
          <a:ext cx="8396287" cy="4978400"/>
        </p:xfrm>
        <a:graphic>
          <a:graphicData uri="http://schemas.openxmlformats.org/presentationml/2006/ole">
            <p:oleObj spid="_x0000_s915459" name="Document" r:id="rId4" imgW="6037365" imgH="375968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1823-E55A-4688-B4DD-286D16B681E4}" type="slidenum">
              <a:rPr lang="en-US"/>
              <a:pPr/>
              <a:t>9</a:t>
            </a:fld>
            <a:endParaRPr lang="en-US"/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/>
              <a:t>Табела </a:t>
            </a:r>
            <a:r>
              <a:rPr lang="sr-Cyrl-CS" sz="2400"/>
              <a:t>2</a:t>
            </a:r>
            <a:r>
              <a:rPr lang="sr-Latn-CS" sz="2400"/>
              <a:t>.2 </a:t>
            </a:r>
            <a:r>
              <a:rPr lang="sv-SE" sz="2400"/>
              <a:t>Умрли према полу и узроку, Енглеска и Велс, 1989, заокружен</a:t>
            </a:r>
            <a:r>
              <a:rPr lang="sr-Cyrl-CS" sz="2400"/>
              <a:t>и </a:t>
            </a:r>
            <a:r>
              <a:rPr lang="sv-SE" sz="2400"/>
              <a:t>на једну значајну бројку</a:t>
            </a:r>
            <a:endParaRPr lang="sr-Latn-CS" sz="2400"/>
          </a:p>
        </p:txBody>
      </p:sp>
      <p:graphicFrame>
        <p:nvGraphicFramePr>
          <p:cNvPr id="917507" name="Object 3"/>
          <p:cNvGraphicFramePr>
            <a:graphicFrameLocks noChangeAspect="1"/>
          </p:cNvGraphicFramePr>
          <p:nvPr>
            <p:ph idx="1"/>
          </p:nvPr>
        </p:nvGraphicFramePr>
        <p:xfrm>
          <a:off x="1025525" y="1387475"/>
          <a:ext cx="6365875" cy="5045075"/>
        </p:xfrm>
        <a:graphic>
          <a:graphicData uri="http://schemas.openxmlformats.org/presentationml/2006/ole">
            <p:oleObj spid="_x0000_s917507" name="Document" r:id="rId4" imgW="6023700" imgH="459412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207</TotalTime>
  <Words>3590</Words>
  <Application>Microsoft Office PowerPoint</Application>
  <PresentationFormat>On-screen Show (4:3)</PresentationFormat>
  <Paragraphs>423</Paragraphs>
  <Slides>54</Slides>
  <Notes>54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FIT slajd predavanja</vt:lpstr>
      <vt:lpstr>Document</vt:lpstr>
      <vt:lpstr>Equation</vt:lpstr>
      <vt:lpstr>      ПРЕДСТАВЉАЊЕ ПОДАТАКА</vt:lpstr>
      <vt:lpstr>Стопе и пропорције (rates and proportions)</vt:lpstr>
      <vt:lpstr>Стопе и пропорције (rates and proportions)</vt:lpstr>
      <vt:lpstr>Значајне бројке (significant figures)</vt:lpstr>
      <vt:lpstr>Значајне бројке (significant figures)</vt:lpstr>
      <vt:lpstr>Табела 2.1  Умрли према полу и узроку, Енглеска и Велс, 1989 (OPCS 1991, DH2 No. 10)</vt:lpstr>
      <vt:lpstr>Табела 2.1  Умрли према полу и узроку, Енглеска и Велс, 1989 (OPCS 1991, DH2 No. 10)</vt:lpstr>
      <vt:lpstr>Табела 2.2 Умрли према полу и узроку, Енглеска и Велс, 1989, заокружени на једну значајну бројку </vt:lpstr>
      <vt:lpstr>Табела 2.2 Умрли према полу и узроку, Енглеска и Велс, 1989, заокружени на једну значајну бројку</vt:lpstr>
      <vt:lpstr>Табела 2.3  Умрли према полу, Енглеска и Велс, 1989, за главне узроке </vt:lpstr>
      <vt:lpstr>Представљање табела </vt:lpstr>
      <vt:lpstr>Kружни графикони (pie charts) </vt:lpstr>
      <vt:lpstr>Kружни графикони (pie charts)</vt:lpstr>
      <vt:lpstr>Kружни графикон који показује расподелу узрока смрти међу женама, Енглеска и Велс, 1983 </vt:lpstr>
      <vt:lpstr>Стубичасти или тракасти графикони (bar charts)</vt:lpstr>
      <vt:lpstr>Тракасти графикон приказује однос између смртности због рака једњака и године, Енглеска и Велс, 1960-1969 </vt:lpstr>
      <vt:lpstr>Тракасти графикон показује однос између распрострањености само-пријављивања губљења даха међу ученицима и два могућа узрочна фактора </vt:lpstr>
      <vt:lpstr>Тракасти графикони који приказују умрле према полу и узроку, Енглеска и Велс, 1989 (OPCS 1991, DH2 No. 10) </vt:lpstr>
      <vt:lpstr>Дијаграми растурања (scatter diagrams) </vt:lpstr>
      <vt:lpstr>Дијаграм растурања који приказује однос између виталног капацитета и висине за групу студенткиња медицине </vt:lpstr>
      <vt:lpstr>Дијаграми растурања (scatter diagrams)</vt:lpstr>
      <vt:lpstr>Дијаграми растурања који приказују беланчевине измерене код алкохоличара и контролисаних </vt:lpstr>
      <vt:lpstr>Линијски график који приказује промене смртности од рака једњака (oesophagus) током времена </vt:lpstr>
      <vt:lpstr>Линијски графикон за приказивање реаговања на примену зидовудина (zidovudine) у две групе AИДС пацијената </vt:lpstr>
      <vt:lpstr>Тракасти графикон са изостављеном нулом на вертикалној скали</vt:lpstr>
      <vt:lpstr>Линијски графикон са недостајућом нулом, продуженом вертикалном и скраћеном хоризонталном скалом, ''ђиха'' (''gee whiz'') график </vt:lpstr>
      <vt:lpstr>Кружни графикон са тродимензионалним ефектима који показује расподелу узрока смрти међу женама, Енглеска и Велс, 1983</vt:lpstr>
      <vt:lpstr>Смртност узрокована туберкулозом  у Енглеској и Велсу, 1871-1971 (DHSS 1976) </vt:lpstr>
      <vt:lpstr>Логоритамске скале (logarithmic scales)</vt:lpstr>
      <vt:lpstr>Логоритамске скале (logarithmic scales)</vt:lpstr>
      <vt:lpstr>Вероватноћа</vt:lpstr>
      <vt:lpstr>Вероватноћа</vt:lpstr>
      <vt:lpstr>Вероватноћа</vt:lpstr>
      <vt:lpstr>Особине вероватноће </vt:lpstr>
      <vt:lpstr>Особине вероватноће</vt:lpstr>
      <vt:lpstr>Расподела вероватноће и случајне променљиве</vt:lpstr>
      <vt:lpstr>Расподела вероватноће за број глава које су приказане у бацању једног новчића и у бацању два новчића </vt:lpstr>
      <vt:lpstr>Расподела вероватноће и случајне променљиве</vt:lpstr>
      <vt:lpstr>Биномна расподела (Binomial distribution)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 са различитим n,  p = 0.3</vt:lpstr>
      <vt:lpstr>Биномна расподела</vt:lpstr>
      <vt:lpstr>Средина и варијанса (Мean and variance)</vt:lpstr>
      <vt:lpstr>Средина и варијанса</vt:lpstr>
      <vt:lpstr>Средина и варијанса</vt:lpstr>
      <vt:lpstr>Средина и варијанса</vt:lpstr>
      <vt:lpstr>Средина и варијанса</vt:lpstr>
      <vt:lpstr>Средина и варијанса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208</cp:revision>
  <dcterms:created xsi:type="dcterms:W3CDTF">2006-09-26T20:52:51Z</dcterms:created>
  <dcterms:modified xsi:type="dcterms:W3CDTF">2017-09-14T20:41:02Z</dcterms:modified>
</cp:coreProperties>
</file>